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12" r:id="rId1"/>
  </p:sldMasterIdLst>
  <p:notesMasterIdLst>
    <p:notesMasterId r:id="rId15"/>
  </p:notesMasterIdLst>
  <p:handoutMasterIdLst>
    <p:handoutMasterId r:id="rId16"/>
  </p:handoutMasterIdLst>
  <p:sldIdLst>
    <p:sldId id="272" r:id="rId2"/>
    <p:sldId id="285" r:id="rId3"/>
    <p:sldId id="268" r:id="rId4"/>
    <p:sldId id="269" r:id="rId5"/>
    <p:sldId id="274" r:id="rId6"/>
    <p:sldId id="276" r:id="rId7"/>
    <p:sldId id="277" r:id="rId8"/>
    <p:sldId id="281" r:id="rId9"/>
    <p:sldId id="280" r:id="rId10"/>
    <p:sldId id="279" r:id="rId11"/>
    <p:sldId id="284" r:id="rId12"/>
    <p:sldId id="283" r:id="rId13"/>
    <p:sldId id="271" r:id="rId1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chneider, Lisa M" initials="SLM" lastIdx="1" clrIdx="0">
    <p:extLst>
      <p:ext uri="{19B8F6BF-5375-455C-9EA6-DF929625EA0E}">
        <p15:presenceInfo xmlns:p15="http://schemas.microsoft.com/office/powerpoint/2012/main" userId="S::P00118439@houstonisd.org::7e92a3f0-bb9a-4411-b127-18060eba1ab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EE7296-CB49-483D-9700-CE8CAAA9A847}" v="462" dt="2023-09-05T13:42:38.2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0D6D69A-3CC0-E489-6789-24EE84A824FB}"/>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664ED0C-21FC-D15E-3308-B2F4692A9696}"/>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DEF9EB8F-FD2E-48A2-A6EA-044BD45A3ECA}" type="datetimeFigureOut">
              <a:rPr lang="en-US" smtClean="0"/>
              <a:t>9/7/2023</a:t>
            </a:fld>
            <a:endParaRPr lang="en-US"/>
          </a:p>
        </p:txBody>
      </p:sp>
      <p:sp>
        <p:nvSpPr>
          <p:cNvPr id="4" name="Footer Placeholder 3">
            <a:extLst>
              <a:ext uri="{FF2B5EF4-FFF2-40B4-BE49-F238E27FC236}">
                <a16:creationId xmlns:a16="http://schemas.microsoft.com/office/drawing/2014/main" id="{72C27B9E-BCB9-2A15-0B18-80983C7F17E4}"/>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C6C69CC-1989-089A-6795-5F0F728DBDD9}"/>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1DE8A393-F588-42F8-8543-4BDB11C5541E}" type="slidenum">
              <a:rPr lang="en-US" smtClean="0"/>
              <a:t>‹#›</a:t>
            </a:fld>
            <a:endParaRPr lang="en-US"/>
          </a:p>
        </p:txBody>
      </p:sp>
    </p:spTree>
    <p:extLst>
      <p:ext uri="{BB962C8B-B14F-4D97-AF65-F5344CB8AC3E}">
        <p14:creationId xmlns:p14="http://schemas.microsoft.com/office/powerpoint/2010/main" val="313140988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7D63E993-AF04-45CF-B8EC-E27AF882BD0E}" type="datetimeFigureOut">
              <a:rPr lang="en-US" smtClean="0"/>
              <a:t>9/7/2023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F958618D-FA37-4FD6-A661-3659D63B390B}" type="slidenum">
              <a:rPr lang="en-US" smtClean="0"/>
              <a:t>‹#›</a:t>
            </a:fld>
            <a:endParaRPr lang="en-US"/>
          </a:p>
        </p:txBody>
      </p:sp>
    </p:spTree>
    <p:extLst>
      <p:ext uri="{BB962C8B-B14F-4D97-AF65-F5344CB8AC3E}">
        <p14:creationId xmlns:p14="http://schemas.microsoft.com/office/powerpoint/2010/main" val="3397954364"/>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E199155-16EE-45C1-B8E6-28A29144CA83}" type="datetime1">
              <a:rPr lang="en-US" smtClean="0"/>
              <a:t>9/7/2023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25297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dirty="0"/>
              <a:t>Click icon to add picture</a:t>
            </a:r>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90161E-BFB4-4A00-A952-5F9218761400}" type="datetime1">
              <a:rPr lang="en-US" smtClean="0"/>
              <a:t>9/7/2023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72372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AFD9EC3B-7253-435B-979D-77A5319993B3}" type="datetime1">
              <a:rPr lang="en-US" smtClean="0"/>
              <a:t>9/7/2023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251832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D75BA43C-94AD-492F-A708-F93CB17EDD7D}" type="datetime1">
              <a:rPr lang="en-US" smtClean="0"/>
              <a:t>9/7/2023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220786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A95274-F04D-4CF9-9DA1-83AB67AFE7E2}" type="datetime1">
              <a:rPr lang="en-US" smtClean="0"/>
              <a:t>9/7/2023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885662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D02D26-4019-4E03-AE67-2D12003E207B}" type="datetime1">
              <a:rPr lang="en-US" smtClean="0"/>
              <a:t>9/7/2023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71485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EB3D16-2874-41CF-B57F-1198EADECA78}" type="datetime1">
              <a:rPr lang="en-US" smtClean="0"/>
              <a:t>9/7/2023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20509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03CD8C-636F-48E6-AE9A-3F95EAAD2A69}" type="datetime1">
              <a:rPr lang="en-US" smtClean="0"/>
              <a:t>9/7/2023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87181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7809501-9E31-47E8-9D08-6987A6DA37E0}" type="datetime1">
              <a:rPr lang="en-US" smtClean="0"/>
              <a:t>9/7/2023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50427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EFE4697-1717-4E86-BE69-FEDD98C46A5C}" type="datetime1">
              <a:rPr lang="en-US" smtClean="0"/>
              <a:t>9/7/2023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98993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47E8ECB-7F86-4FB5-9818-20059E3214FD}" type="datetime1">
              <a:rPr lang="en-US" smtClean="0"/>
              <a:t>9/7/2023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43403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1C2DBC-F239-4771-BB62-307F477ED62A}" type="datetime1">
              <a:rPr lang="en-US" smtClean="0"/>
              <a:t>9/7/2023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25111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027CE82-780A-4C75-9FC3-65028DAA4BC7}" type="datetime1">
              <a:rPr lang="en-US" smtClean="0"/>
              <a:t>9/7/2023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133981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dirty="0"/>
              <a:t>Click icon to add picture</a:t>
            </a:r>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3A92E613-1A70-4245-AE29-0E4CEE316450}" type="datetime1">
              <a:rPr lang="en-US" smtClean="0"/>
              <a:t>9/7/2023</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26974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D4B8A230-DDED-440E-A4F5-60BA61FD947B}" type="datetime1">
              <a:rPr lang="en-US" smtClean="0"/>
              <a:t>9/7/2023</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30141720"/>
      </p:ext>
    </p:extLst>
  </p:cSld>
  <p:clrMap bg1="dk1" tx1="lt1" bg2="dk2" tx2="lt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mailto:Lisa.Schneider@Houstonisd.org"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35022348-473E-424D-A721-60E57B71E3CA}"/>
              </a:ext>
            </a:extLst>
          </p:cNvPr>
          <p:cNvPicPr>
            <a:picLocks noGrp="1" noChangeAspect="1"/>
          </p:cNvPicPr>
          <p:nvPr>
            <p:ph idx="1"/>
          </p:nvPr>
        </p:nvPicPr>
        <p:blipFill>
          <a:blip r:embed="rId2"/>
          <a:stretch>
            <a:fillRect/>
          </a:stretch>
        </p:blipFill>
        <p:spPr>
          <a:xfrm>
            <a:off x="123825" y="744248"/>
            <a:ext cx="4279763" cy="2194750"/>
          </a:xfrm>
          <a:prstGeom prst="rect">
            <a:avLst/>
          </a:prstGeom>
        </p:spPr>
      </p:pic>
      <p:sp>
        <p:nvSpPr>
          <p:cNvPr id="8" name="Rectangle 7">
            <a:extLst>
              <a:ext uri="{FF2B5EF4-FFF2-40B4-BE49-F238E27FC236}">
                <a16:creationId xmlns:a16="http://schemas.microsoft.com/office/drawing/2014/main" id="{82310362-8F95-4DD7-867C-C80C5C11D773}"/>
              </a:ext>
            </a:extLst>
          </p:cNvPr>
          <p:cNvSpPr/>
          <p:nvPr/>
        </p:nvSpPr>
        <p:spPr>
          <a:xfrm>
            <a:off x="2638425" y="2438400"/>
            <a:ext cx="8620125" cy="3662541"/>
          </a:xfrm>
          <a:prstGeom prst="rect">
            <a:avLst/>
          </a:prstGeom>
        </p:spPr>
        <p:txBody>
          <a:bodyPr wrap="square">
            <a:spAutoFit/>
          </a:bodyPr>
          <a:lstStyle/>
          <a:p>
            <a:pPr algn="ctr"/>
            <a:r>
              <a:rPr lang="en-US" sz="4800" dirty="0"/>
              <a:t>BAYLOR COLLEGE OF MEDICINE BIOTECH ACADEMY AT RUSK</a:t>
            </a:r>
          </a:p>
          <a:p>
            <a:pPr algn="ctr"/>
            <a:r>
              <a:rPr lang="en-US" sz="4800" dirty="0"/>
              <a:t>Athletics</a:t>
            </a:r>
          </a:p>
          <a:p>
            <a:pPr algn="ctr"/>
            <a:endParaRPr lang="en-US" sz="4000" dirty="0"/>
          </a:p>
        </p:txBody>
      </p:sp>
    </p:spTree>
    <p:extLst>
      <p:ext uri="{BB962C8B-B14F-4D97-AF65-F5344CB8AC3E}">
        <p14:creationId xmlns:p14="http://schemas.microsoft.com/office/powerpoint/2010/main" val="15726429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E5FFC-97F6-4460-9749-786001EE064B}"/>
              </a:ext>
            </a:extLst>
          </p:cNvPr>
          <p:cNvSpPr>
            <a:spLocks noGrp="1"/>
          </p:cNvSpPr>
          <p:nvPr>
            <p:ph type="title"/>
          </p:nvPr>
        </p:nvSpPr>
        <p:spPr>
          <a:xfrm>
            <a:off x="396240" y="457200"/>
            <a:ext cx="11501120" cy="1314450"/>
          </a:xfrm>
        </p:spPr>
        <p:txBody>
          <a:bodyPr>
            <a:normAutofit fontScale="90000"/>
          </a:bodyPr>
          <a:lstStyle/>
          <a:p>
            <a:pPr algn="ctr">
              <a:lnSpc>
                <a:spcPct val="90000"/>
              </a:lnSpc>
            </a:pPr>
            <a:br>
              <a:rPr lang="en-US" sz="1000" dirty="0"/>
            </a:br>
            <a:br>
              <a:rPr lang="en-US" sz="1000" dirty="0"/>
            </a:br>
            <a:br>
              <a:rPr lang="en-US" sz="1000" dirty="0"/>
            </a:br>
            <a:r>
              <a:rPr lang="en-US" dirty="0"/>
              <a:t>Robotics</a:t>
            </a:r>
            <a:br>
              <a:rPr lang="en-US" dirty="0"/>
            </a:br>
            <a:r>
              <a:rPr lang="en-US" dirty="0"/>
              <a:t>	</a:t>
            </a:r>
            <a:r>
              <a:rPr lang="en-US" sz="3600" dirty="0"/>
              <a:t>Sponsors:  Situka, Sirias, Hernandez, Feuk, Colangoy</a:t>
            </a:r>
            <a:br>
              <a:rPr lang="en-US" sz="1000" dirty="0"/>
            </a:br>
            <a:r>
              <a:rPr lang="en-US" sz="1000" dirty="0"/>
              <a:t>		</a:t>
            </a:r>
            <a:br>
              <a:rPr lang="en-US" sz="1000" dirty="0"/>
            </a:br>
            <a:endParaRPr lang="en-US" sz="1000" dirty="0"/>
          </a:p>
        </p:txBody>
      </p:sp>
      <p:sp>
        <p:nvSpPr>
          <p:cNvPr id="3" name="Content Placeholder 2">
            <a:extLst>
              <a:ext uri="{FF2B5EF4-FFF2-40B4-BE49-F238E27FC236}">
                <a16:creationId xmlns:a16="http://schemas.microsoft.com/office/drawing/2014/main" id="{2DCF2559-0F13-4D8A-9921-5E6E3008C9CE}"/>
              </a:ext>
            </a:extLst>
          </p:cNvPr>
          <p:cNvSpPr>
            <a:spLocks noGrp="1"/>
          </p:cNvSpPr>
          <p:nvPr>
            <p:ph idx="1"/>
          </p:nvPr>
        </p:nvSpPr>
        <p:spPr>
          <a:xfrm>
            <a:off x="4126827" y="2548647"/>
            <a:ext cx="6428694" cy="3310816"/>
          </a:xfrm>
        </p:spPr>
        <p:txBody>
          <a:bodyPr>
            <a:normAutofit/>
          </a:bodyPr>
          <a:lstStyle/>
          <a:p>
            <a:pPr marL="0" indent="0" defTabSz="416052">
              <a:spcAft>
                <a:spcPts val="546"/>
              </a:spcAft>
              <a:buNone/>
            </a:pPr>
            <a:br>
              <a:rPr lang="en-US" sz="1638" kern="1200">
                <a:solidFill>
                  <a:schemeClr val="tx1"/>
                </a:solidFill>
                <a:latin typeface="+mn-lt"/>
                <a:ea typeface="+mn-ea"/>
                <a:cs typeface="+mn-cs"/>
              </a:rPr>
            </a:br>
            <a:endParaRPr lang="en-US"/>
          </a:p>
        </p:txBody>
      </p:sp>
      <p:sp>
        <p:nvSpPr>
          <p:cNvPr id="9" name="TextBox 8">
            <a:extLst>
              <a:ext uri="{FF2B5EF4-FFF2-40B4-BE49-F238E27FC236}">
                <a16:creationId xmlns:a16="http://schemas.microsoft.com/office/drawing/2014/main" id="{80C217E9-01A5-FD53-31EA-042B24BE82E7}"/>
              </a:ext>
            </a:extLst>
          </p:cNvPr>
          <p:cNvSpPr txBox="1"/>
          <p:nvPr/>
        </p:nvSpPr>
        <p:spPr>
          <a:xfrm>
            <a:off x="3495040" y="3053933"/>
            <a:ext cx="8102033" cy="2843727"/>
          </a:xfrm>
          <a:prstGeom prst="rect">
            <a:avLst/>
          </a:prstGeom>
          <a:noFill/>
        </p:spPr>
        <p:txBody>
          <a:bodyPr wrap="square">
            <a:spAutoFit/>
          </a:bodyPr>
          <a:lstStyle/>
          <a:p>
            <a:pPr marL="260033" indent="-260033" defTabSz="416052">
              <a:spcAft>
                <a:spcPts val="600"/>
              </a:spcAft>
              <a:buFont typeface="Wingdings" panose="05000000000000000000" pitchFamily="2" charset="2"/>
              <a:buChar char="q"/>
            </a:pPr>
            <a:r>
              <a:rPr lang="en-US" sz="3276" kern="1200" dirty="0">
                <a:solidFill>
                  <a:schemeClr val="tx1"/>
                </a:solidFill>
                <a:latin typeface="+mn-lt"/>
                <a:ea typeface="+mn-ea"/>
                <a:cs typeface="+mn-cs"/>
              </a:rPr>
              <a:t>September 27- May 22</a:t>
            </a:r>
          </a:p>
          <a:p>
            <a:pPr marL="260033" indent="-260033" defTabSz="416052">
              <a:spcAft>
                <a:spcPts val="600"/>
              </a:spcAft>
              <a:buFont typeface="Wingdings" panose="05000000000000000000" pitchFamily="2" charset="2"/>
              <a:buChar char="q"/>
            </a:pPr>
            <a:r>
              <a:rPr lang="en-US" sz="3276" kern="1200" dirty="0">
                <a:solidFill>
                  <a:schemeClr val="tx1"/>
                </a:solidFill>
                <a:latin typeface="+mn-lt"/>
                <a:ea typeface="+mn-ea"/>
                <a:cs typeface="+mn-cs"/>
              </a:rPr>
              <a:t>Wednesday’s &amp; Thursday’s</a:t>
            </a:r>
          </a:p>
          <a:p>
            <a:pPr marL="260033" indent="-260033" defTabSz="416052">
              <a:spcAft>
                <a:spcPts val="600"/>
              </a:spcAft>
              <a:buFont typeface="Wingdings" panose="05000000000000000000" pitchFamily="2" charset="2"/>
              <a:buChar char="q"/>
            </a:pPr>
            <a:r>
              <a:rPr lang="en-US" sz="3276" kern="1200" dirty="0">
                <a:solidFill>
                  <a:schemeClr val="tx1"/>
                </a:solidFill>
                <a:latin typeface="+mn-lt"/>
                <a:ea typeface="+mn-ea"/>
                <a:cs typeface="+mn-cs"/>
              </a:rPr>
              <a:t>4:00PM-5:15PM</a:t>
            </a:r>
          </a:p>
          <a:p>
            <a:pPr marL="260033" indent="-260033" defTabSz="416052">
              <a:spcAft>
                <a:spcPts val="600"/>
              </a:spcAft>
              <a:buFont typeface="Wingdings" panose="05000000000000000000" pitchFamily="2" charset="2"/>
              <a:buChar char="q"/>
            </a:pPr>
            <a:r>
              <a:rPr lang="en-US" sz="3276" kern="1200" dirty="0">
                <a:solidFill>
                  <a:schemeClr val="tx1"/>
                </a:solidFill>
                <a:latin typeface="+mn-lt"/>
                <a:ea typeface="+mn-ea"/>
                <a:cs typeface="+mn-cs"/>
              </a:rPr>
              <a:t>Night of the </a:t>
            </a:r>
            <a:r>
              <a:rPr lang="en-US" sz="3276" dirty="0"/>
              <a:t>Sciences/ </a:t>
            </a:r>
            <a:r>
              <a:rPr lang="en-US" sz="3276" kern="1200" dirty="0">
                <a:solidFill>
                  <a:schemeClr val="tx1"/>
                </a:solidFill>
                <a:latin typeface="+mn-lt"/>
                <a:ea typeface="+mn-ea"/>
                <a:cs typeface="+mn-cs"/>
              </a:rPr>
              <a:t>Noche De </a:t>
            </a:r>
            <a:r>
              <a:rPr lang="en-US" sz="3276" kern="1200" dirty="0" err="1">
                <a:solidFill>
                  <a:schemeClr val="tx1"/>
                </a:solidFill>
                <a:latin typeface="+mn-lt"/>
                <a:ea typeface="+mn-ea"/>
                <a:cs typeface="+mn-cs"/>
              </a:rPr>
              <a:t>Ciencias</a:t>
            </a:r>
            <a:r>
              <a:rPr lang="en-US" sz="3276" kern="1200" dirty="0">
                <a:solidFill>
                  <a:schemeClr val="tx1"/>
                </a:solidFill>
                <a:latin typeface="+mn-lt"/>
                <a:ea typeface="+mn-ea"/>
                <a:cs typeface="+mn-cs"/>
              </a:rPr>
              <a:t>:  October 12 5:00PM-7:00PM</a:t>
            </a:r>
            <a:endParaRPr lang="en-US" sz="3600" dirty="0"/>
          </a:p>
        </p:txBody>
      </p:sp>
      <p:pic>
        <p:nvPicPr>
          <p:cNvPr id="5" name="Picture 4">
            <a:extLst>
              <a:ext uri="{FF2B5EF4-FFF2-40B4-BE49-F238E27FC236}">
                <a16:creationId xmlns:a16="http://schemas.microsoft.com/office/drawing/2014/main" id="{16D2DD4F-ED2D-641B-D513-3E440AEFBD72}"/>
              </a:ext>
            </a:extLst>
          </p:cNvPr>
          <p:cNvPicPr>
            <a:picLocks noChangeAspect="1"/>
          </p:cNvPicPr>
          <p:nvPr/>
        </p:nvPicPr>
        <p:blipFill>
          <a:blip r:embed="rId2"/>
          <a:stretch>
            <a:fillRect/>
          </a:stretch>
        </p:blipFill>
        <p:spPr>
          <a:xfrm>
            <a:off x="594927" y="3264928"/>
            <a:ext cx="2526211" cy="2339615"/>
          </a:xfrm>
          <a:prstGeom prst="rect">
            <a:avLst/>
          </a:prstGeom>
        </p:spPr>
      </p:pic>
    </p:spTree>
    <p:extLst>
      <p:ext uri="{BB962C8B-B14F-4D97-AF65-F5344CB8AC3E}">
        <p14:creationId xmlns:p14="http://schemas.microsoft.com/office/powerpoint/2010/main" val="94572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E5FFC-97F6-4460-9749-786001EE064B}"/>
              </a:ext>
            </a:extLst>
          </p:cNvPr>
          <p:cNvSpPr>
            <a:spLocks noGrp="1"/>
          </p:cNvSpPr>
          <p:nvPr>
            <p:ph type="title"/>
          </p:nvPr>
        </p:nvSpPr>
        <p:spPr>
          <a:xfrm>
            <a:off x="810000" y="447188"/>
            <a:ext cx="10571998" cy="1324462"/>
          </a:xfrm>
        </p:spPr>
        <p:txBody>
          <a:bodyPr>
            <a:normAutofit fontScale="90000"/>
          </a:bodyPr>
          <a:lstStyle/>
          <a:p>
            <a:pPr algn="ctr">
              <a:lnSpc>
                <a:spcPct val="90000"/>
              </a:lnSpc>
            </a:pPr>
            <a:br>
              <a:rPr lang="en-US" sz="1000" dirty="0"/>
            </a:br>
            <a:br>
              <a:rPr lang="en-US" sz="1000" dirty="0"/>
            </a:br>
            <a:br>
              <a:rPr lang="en-US" sz="1000" dirty="0"/>
            </a:br>
            <a:r>
              <a:rPr lang="en-US" dirty="0"/>
              <a:t>Flag Football </a:t>
            </a:r>
            <a:br>
              <a:rPr lang="en-US" dirty="0"/>
            </a:br>
            <a:r>
              <a:rPr lang="en-US" dirty="0"/>
              <a:t>	Coaches: Bakare, </a:t>
            </a:r>
            <a:r>
              <a:rPr lang="en-US" dirty="0" err="1"/>
              <a:t>Pulu</a:t>
            </a:r>
            <a:r>
              <a:rPr lang="en-US" dirty="0"/>
              <a:t>, Tolbert </a:t>
            </a:r>
            <a:br>
              <a:rPr lang="en-US" sz="1000" dirty="0"/>
            </a:br>
            <a:r>
              <a:rPr lang="en-US" sz="1000" dirty="0"/>
              <a:t>		</a:t>
            </a:r>
            <a:br>
              <a:rPr lang="en-US" sz="1000" dirty="0"/>
            </a:br>
            <a:endParaRPr lang="en-US" sz="1000" dirty="0"/>
          </a:p>
        </p:txBody>
      </p:sp>
      <p:sp>
        <p:nvSpPr>
          <p:cNvPr id="3" name="Content Placeholder 2">
            <a:extLst>
              <a:ext uri="{FF2B5EF4-FFF2-40B4-BE49-F238E27FC236}">
                <a16:creationId xmlns:a16="http://schemas.microsoft.com/office/drawing/2014/main" id="{2DCF2559-0F13-4D8A-9921-5E6E3008C9CE}"/>
              </a:ext>
            </a:extLst>
          </p:cNvPr>
          <p:cNvSpPr>
            <a:spLocks noGrp="1"/>
          </p:cNvSpPr>
          <p:nvPr>
            <p:ph idx="1"/>
          </p:nvPr>
        </p:nvSpPr>
        <p:spPr>
          <a:xfrm>
            <a:off x="3524250" y="2548647"/>
            <a:ext cx="7857747" cy="3310816"/>
          </a:xfrm>
        </p:spPr>
        <p:txBody>
          <a:bodyPr>
            <a:normAutofit/>
          </a:bodyPr>
          <a:lstStyle/>
          <a:p>
            <a:pPr defTabSz="416052">
              <a:spcAft>
                <a:spcPts val="546"/>
              </a:spcAft>
              <a:buFont typeface="Wingdings" panose="05000000000000000000" pitchFamily="2" charset="2"/>
              <a:buChar char="q"/>
            </a:pPr>
            <a:r>
              <a:rPr lang="en-US" sz="2800" kern="1200" dirty="0">
                <a:solidFill>
                  <a:schemeClr val="tx1"/>
                </a:solidFill>
                <a:latin typeface="+mn-lt"/>
                <a:ea typeface="+mn-ea"/>
                <a:cs typeface="+mn-cs"/>
              </a:rPr>
              <a:t>Practice will be on Tuesday &amp; Thursday’s</a:t>
            </a:r>
          </a:p>
          <a:p>
            <a:pPr defTabSz="416052">
              <a:spcAft>
                <a:spcPts val="546"/>
              </a:spcAft>
              <a:buFont typeface="Wingdings" panose="05000000000000000000" pitchFamily="2" charset="2"/>
              <a:buChar char="q"/>
            </a:pPr>
            <a:r>
              <a:rPr lang="en-US" sz="2800" dirty="0"/>
              <a:t>4:00PM-5:00PM</a:t>
            </a:r>
          </a:p>
          <a:p>
            <a:pPr defTabSz="416052">
              <a:spcAft>
                <a:spcPts val="546"/>
              </a:spcAft>
              <a:buFont typeface="Wingdings" panose="05000000000000000000" pitchFamily="2" charset="2"/>
              <a:buChar char="q"/>
            </a:pPr>
            <a:r>
              <a:rPr lang="en-US" sz="2800" dirty="0"/>
              <a:t>September 26-November 14</a:t>
            </a:r>
          </a:p>
          <a:p>
            <a:pPr defTabSz="416052">
              <a:spcAft>
                <a:spcPts val="546"/>
              </a:spcAft>
              <a:buFont typeface="Wingdings" panose="05000000000000000000" pitchFamily="2" charset="2"/>
              <a:buChar char="q"/>
            </a:pPr>
            <a:r>
              <a:rPr lang="en-US" sz="2800" kern="1200" dirty="0">
                <a:solidFill>
                  <a:schemeClr val="tx1"/>
                </a:solidFill>
                <a:latin typeface="+mn-lt"/>
                <a:ea typeface="+mn-ea"/>
                <a:cs typeface="+mn-cs"/>
              </a:rPr>
              <a:t>More details </a:t>
            </a:r>
            <a:r>
              <a:rPr lang="en-US" sz="2800" dirty="0"/>
              <a:t>will be provided soon </a:t>
            </a:r>
            <a:r>
              <a:rPr lang="en-US" sz="2800" kern="1200" dirty="0">
                <a:solidFill>
                  <a:schemeClr val="tx1"/>
                </a:solidFill>
                <a:latin typeface="+mn-lt"/>
                <a:ea typeface="+mn-ea"/>
                <a:cs typeface="+mn-cs"/>
              </a:rPr>
              <a:t>……………..</a:t>
            </a:r>
            <a:br>
              <a:rPr lang="en-US" sz="1638" kern="1200" dirty="0">
                <a:solidFill>
                  <a:schemeClr val="tx1"/>
                </a:solidFill>
                <a:latin typeface="+mn-lt"/>
                <a:ea typeface="+mn-ea"/>
                <a:cs typeface="+mn-cs"/>
              </a:rPr>
            </a:br>
            <a:endParaRPr lang="en-US" dirty="0"/>
          </a:p>
        </p:txBody>
      </p:sp>
      <p:pic>
        <p:nvPicPr>
          <p:cNvPr id="5" name="Picture 4">
            <a:extLst>
              <a:ext uri="{FF2B5EF4-FFF2-40B4-BE49-F238E27FC236}">
                <a16:creationId xmlns:a16="http://schemas.microsoft.com/office/drawing/2014/main" id="{75823DCA-F8B3-6ECC-9591-13CD2526A4D2}"/>
              </a:ext>
            </a:extLst>
          </p:cNvPr>
          <p:cNvPicPr>
            <a:picLocks noChangeAspect="1"/>
          </p:cNvPicPr>
          <p:nvPr/>
        </p:nvPicPr>
        <p:blipFill>
          <a:blip r:embed="rId2"/>
          <a:stretch>
            <a:fillRect/>
          </a:stretch>
        </p:blipFill>
        <p:spPr>
          <a:xfrm>
            <a:off x="477519" y="2737484"/>
            <a:ext cx="2607755" cy="2687955"/>
          </a:xfrm>
          <a:prstGeom prst="rect">
            <a:avLst/>
          </a:prstGeom>
        </p:spPr>
      </p:pic>
    </p:spTree>
    <p:extLst>
      <p:ext uri="{BB962C8B-B14F-4D97-AF65-F5344CB8AC3E}">
        <p14:creationId xmlns:p14="http://schemas.microsoft.com/office/powerpoint/2010/main" val="4054537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E5FFC-97F6-4460-9749-786001EE064B}"/>
              </a:ext>
            </a:extLst>
          </p:cNvPr>
          <p:cNvSpPr>
            <a:spLocks noGrp="1"/>
          </p:cNvSpPr>
          <p:nvPr>
            <p:ph type="title"/>
          </p:nvPr>
        </p:nvSpPr>
        <p:spPr>
          <a:xfrm>
            <a:off x="396240" y="457200"/>
            <a:ext cx="11501120" cy="1314450"/>
          </a:xfrm>
        </p:spPr>
        <p:txBody>
          <a:bodyPr>
            <a:normAutofit fontScale="90000"/>
          </a:bodyPr>
          <a:lstStyle/>
          <a:p>
            <a:pPr algn="ctr">
              <a:lnSpc>
                <a:spcPct val="90000"/>
              </a:lnSpc>
            </a:pPr>
            <a:br>
              <a:rPr lang="en-US" sz="1000" dirty="0"/>
            </a:br>
            <a:br>
              <a:rPr lang="en-US" sz="1000" dirty="0"/>
            </a:br>
            <a:br>
              <a:rPr lang="en-US" sz="1000" dirty="0"/>
            </a:br>
            <a:r>
              <a:rPr lang="en-US" dirty="0"/>
              <a:t>Houston 5K Practice and Run</a:t>
            </a:r>
            <a:br>
              <a:rPr lang="en-US" dirty="0"/>
            </a:br>
            <a:r>
              <a:rPr lang="en-US" dirty="0"/>
              <a:t>	</a:t>
            </a:r>
            <a:r>
              <a:rPr lang="en-US" sz="3600" dirty="0"/>
              <a:t>Coaches:  Mrs. Schneider &amp; Mr. Munoz</a:t>
            </a:r>
            <a:br>
              <a:rPr lang="en-US" sz="1000" dirty="0"/>
            </a:br>
            <a:r>
              <a:rPr lang="en-US" sz="1000" dirty="0"/>
              <a:t>		</a:t>
            </a:r>
            <a:br>
              <a:rPr lang="en-US" sz="1000" dirty="0"/>
            </a:br>
            <a:endParaRPr lang="en-US" sz="1000" dirty="0"/>
          </a:p>
        </p:txBody>
      </p:sp>
      <p:sp>
        <p:nvSpPr>
          <p:cNvPr id="3" name="Content Placeholder 2">
            <a:extLst>
              <a:ext uri="{FF2B5EF4-FFF2-40B4-BE49-F238E27FC236}">
                <a16:creationId xmlns:a16="http://schemas.microsoft.com/office/drawing/2014/main" id="{2DCF2559-0F13-4D8A-9921-5E6E3008C9CE}"/>
              </a:ext>
            </a:extLst>
          </p:cNvPr>
          <p:cNvSpPr>
            <a:spLocks noGrp="1"/>
          </p:cNvSpPr>
          <p:nvPr>
            <p:ph idx="1"/>
          </p:nvPr>
        </p:nvSpPr>
        <p:spPr>
          <a:xfrm>
            <a:off x="4126827" y="2548647"/>
            <a:ext cx="6428694" cy="3310816"/>
          </a:xfrm>
        </p:spPr>
        <p:txBody>
          <a:bodyPr>
            <a:normAutofit/>
          </a:bodyPr>
          <a:lstStyle/>
          <a:p>
            <a:pPr marL="0" indent="0" defTabSz="416052">
              <a:spcAft>
                <a:spcPts val="546"/>
              </a:spcAft>
              <a:buNone/>
            </a:pPr>
            <a:br>
              <a:rPr lang="en-US" sz="1638" kern="1200">
                <a:solidFill>
                  <a:schemeClr val="tx1"/>
                </a:solidFill>
                <a:latin typeface="+mn-lt"/>
                <a:ea typeface="+mn-ea"/>
                <a:cs typeface="+mn-cs"/>
              </a:rPr>
            </a:br>
            <a:endParaRPr lang="en-US"/>
          </a:p>
        </p:txBody>
      </p:sp>
      <p:sp>
        <p:nvSpPr>
          <p:cNvPr id="9" name="TextBox 8">
            <a:extLst>
              <a:ext uri="{FF2B5EF4-FFF2-40B4-BE49-F238E27FC236}">
                <a16:creationId xmlns:a16="http://schemas.microsoft.com/office/drawing/2014/main" id="{80C217E9-01A5-FD53-31EA-042B24BE82E7}"/>
              </a:ext>
            </a:extLst>
          </p:cNvPr>
          <p:cNvSpPr txBox="1"/>
          <p:nvPr/>
        </p:nvSpPr>
        <p:spPr>
          <a:xfrm>
            <a:off x="3295650" y="2124075"/>
            <a:ext cx="8301423" cy="4428264"/>
          </a:xfrm>
          <a:prstGeom prst="rect">
            <a:avLst/>
          </a:prstGeom>
          <a:noFill/>
        </p:spPr>
        <p:txBody>
          <a:bodyPr wrap="square">
            <a:spAutoFit/>
          </a:bodyPr>
          <a:lstStyle/>
          <a:p>
            <a:pPr marL="260033" indent="-260033" defTabSz="416052">
              <a:spcAft>
                <a:spcPts val="600"/>
              </a:spcAft>
              <a:buFont typeface="Wingdings" panose="05000000000000000000" pitchFamily="2" charset="2"/>
              <a:buChar char="q"/>
            </a:pPr>
            <a:r>
              <a:rPr lang="en-US" sz="2800" dirty="0"/>
              <a:t>Practice begins on Monday, October 2</a:t>
            </a:r>
            <a:endParaRPr lang="en-US" sz="2800" kern="1200" dirty="0">
              <a:solidFill>
                <a:schemeClr val="tx1"/>
              </a:solidFill>
              <a:latin typeface="+mn-lt"/>
              <a:ea typeface="+mn-ea"/>
              <a:cs typeface="+mn-cs"/>
            </a:endParaRPr>
          </a:p>
          <a:p>
            <a:pPr marL="260033" indent="-260033" defTabSz="416052">
              <a:spcAft>
                <a:spcPts val="600"/>
              </a:spcAft>
              <a:buFont typeface="Wingdings" panose="05000000000000000000" pitchFamily="2" charset="2"/>
              <a:buChar char="q"/>
            </a:pPr>
            <a:r>
              <a:rPr lang="en-US" sz="2800" dirty="0"/>
              <a:t>Monday</a:t>
            </a:r>
            <a:r>
              <a:rPr lang="en-US" sz="2800" kern="1200" dirty="0">
                <a:solidFill>
                  <a:schemeClr val="tx1"/>
                </a:solidFill>
                <a:latin typeface="+mn-lt"/>
                <a:ea typeface="+mn-ea"/>
                <a:cs typeface="+mn-cs"/>
              </a:rPr>
              <a:t>’s &amp; </a:t>
            </a:r>
            <a:r>
              <a:rPr lang="en-US" sz="2800" dirty="0"/>
              <a:t>Wednesday</a:t>
            </a:r>
            <a:r>
              <a:rPr lang="en-US" sz="2800" kern="1200" dirty="0">
                <a:solidFill>
                  <a:schemeClr val="tx1"/>
                </a:solidFill>
                <a:latin typeface="+mn-lt"/>
                <a:ea typeface="+mn-ea"/>
                <a:cs typeface="+mn-cs"/>
              </a:rPr>
              <a:t>’s</a:t>
            </a:r>
          </a:p>
          <a:p>
            <a:pPr marL="260033" indent="-260033" defTabSz="416052">
              <a:spcAft>
                <a:spcPts val="600"/>
              </a:spcAft>
              <a:buFont typeface="Wingdings" panose="05000000000000000000" pitchFamily="2" charset="2"/>
              <a:buChar char="q"/>
            </a:pPr>
            <a:r>
              <a:rPr lang="en-US" sz="2800" dirty="0"/>
              <a:t>7:30AM-8:15AM</a:t>
            </a:r>
          </a:p>
          <a:p>
            <a:pPr marL="260033" indent="-260033" defTabSz="416052">
              <a:spcAft>
                <a:spcPts val="600"/>
              </a:spcAft>
              <a:buFont typeface="Wingdings" panose="05000000000000000000" pitchFamily="2" charset="2"/>
              <a:buChar char="q"/>
            </a:pPr>
            <a:r>
              <a:rPr lang="en-US" sz="2800" dirty="0"/>
              <a:t>Parents MUST be able to bring you to the GRB to run the Houston 5K on Saturday, January 13 at 7:00AM</a:t>
            </a:r>
          </a:p>
          <a:p>
            <a:pPr marL="260033" indent="-260033" defTabSz="416052">
              <a:spcAft>
                <a:spcPts val="600"/>
              </a:spcAft>
              <a:buFont typeface="Wingdings" panose="05000000000000000000" pitchFamily="2" charset="2"/>
              <a:buChar char="q"/>
            </a:pPr>
            <a:r>
              <a:rPr lang="en-US" sz="2800" dirty="0"/>
              <a:t>Wear running shoes, comfortable clothing, water bottle, school uniform </a:t>
            </a:r>
          </a:p>
          <a:p>
            <a:pPr marL="260033" indent="-260033" defTabSz="416052">
              <a:spcAft>
                <a:spcPts val="600"/>
              </a:spcAft>
              <a:buFont typeface="Wingdings" panose="05000000000000000000" pitchFamily="2" charset="2"/>
              <a:buChar char="q"/>
            </a:pPr>
            <a:endParaRPr lang="en-US" sz="3276" kern="1200" dirty="0">
              <a:solidFill>
                <a:schemeClr val="tx1"/>
              </a:solidFill>
              <a:latin typeface="+mn-lt"/>
              <a:ea typeface="+mn-ea"/>
              <a:cs typeface="+mn-cs"/>
            </a:endParaRPr>
          </a:p>
        </p:txBody>
      </p:sp>
      <p:pic>
        <p:nvPicPr>
          <p:cNvPr id="4" name="Picture 3">
            <a:extLst>
              <a:ext uri="{FF2B5EF4-FFF2-40B4-BE49-F238E27FC236}">
                <a16:creationId xmlns:a16="http://schemas.microsoft.com/office/drawing/2014/main" id="{1A05EDD1-8C9E-0C44-4FFE-43B55660B3A6}"/>
              </a:ext>
            </a:extLst>
          </p:cNvPr>
          <p:cNvPicPr>
            <a:picLocks noChangeAspect="1"/>
          </p:cNvPicPr>
          <p:nvPr/>
        </p:nvPicPr>
        <p:blipFill>
          <a:blip r:embed="rId2"/>
          <a:stretch>
            <a:fillRect/>
          </a:stretch>
        </p:blipFill>
        <p:spPr>
          <a:xfrm>
            <a:off x="254000" y="2965804"/>
            <a:ext cx="2458719" cy="2327555"/>
          </a:xfrm>
          <a:prstGeom prst="rect">
            <a:avLst/>
          </a:prstGeom>
        </p:spPr>
      </p:pic>
    </p:spTree>
    <p:extLst>
      <p:ext uri="{BB962C8B-B14F-4D97-AF65-F5344CB8AC3E}">
        <p14:creationId xmlns:p14="http://schemas.microsoft.com/office/powerpoint/2010/main" val="19800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E5FFC-97F6-4460-9749-786001EE064B}"/>
              </a:ext>
            </a:extLst>
          </p:cNvPr>
          <p:cNvSpPr>
            <a:spLocks noGrp="1"/>
          </p:cNvSpPr>
          <p:nvPr>
            <p:ph type="title"/>
          </p:nvPr>
        </p:nvSpPr>
        <p:spPr>
          <a:xfrm>
            <a:off x="-228600" y="447188"/>
            <a:ext cx="11868150" cy="1724512"/>
          </a:xfrm>
        </p:spPr>
        <p:txBody>
          <a:bodyPr>
            <a:normAutofit fontScale="90000"/>
          </a:bodyPr>
          <a:lstStyle/>
          <a:p>
            <a:pPr algn="ctr">
              <a:lnSpc>
                <a:spcPct val="90000"/>
              </a:lnSpc>
            </a:pPr>
            <a:br>
              <a:rPr lang="en-US" sz="1000" dirty="0"/>
            </a:br>
            <a:br>
              <a:rPr lang="en-US" sz="1000" dirty="0"/>
            </a:br>
            <a:br>
              <a:rPr lang="en-US" sz="2200" dirty="0"/>
            </a:br>
            <a:r>
              <a:rPr lang="en-US" sz="3100" dirty="0"/>
              <a:t>BCM Cycling Team</a:t>
            </a:r>
            <a:br>
              <a:rPr lang="en-US" sz="3100" dirty="0"/>
            </a:br>
            <a:r>
              <a:rPr lang="en-US" sz="3100" dirty="0"/>
              <a:t>	Coaches:  Mrs. Schneider, Ms. Edwards, Mr. Feuk, Ms. DeLaRosa</a:t>
            </a:r>
            <a:br>
              <a:rPr lang="en-US" sz="3100" dirty="0"/>
            </a:br>
            <a:r>
              <a:rPr lang="en-US" sz="3100" dirty="0"/>
              <a:t>		</a:t>
            </a:r>
            <a:br>
              <a:rPr lang="en-US" sz="3100" dirty="0"/>
            </a:br>
            <a:endParaRPr lang="en-US" sz="3100" dirty="0"/>
          </a:p>
        </p:txBody>
      </p:sp>
      <p:sp>
        <p:nvSpPr>
          <p:cNvPr id="3" name="Content Placeholder 2">
            <a:extLst>
              <a:ext uri="{FF2B5EF4-FFF2-40B4-BE49-F238E27FC236}">
                <a16:creationId xmlns:a16="http://schemas.microsoft.com/office/drawing/2014/main" id="{2DCF2559-0F13-4D8A-9921-5E6E3008C9CE}"/>
              </a:ext>
            </a:extLst>
          </p:cNvPr>
          <p:cNvSpPr>
            <a:spLocks noGrp="1"/>
          </p:cNvSpPr>
          <p:nvPr>
            <p:ph idx="1"/>
          </p:nvPr>
        </p:nvSpPr>
        <p:spPr>
          <a:xfrm>
            <a:off x="209550" y="2247899"/>
            <a:ext cx="7808383" cy="4429125"/>
          </a:xfrm>
        </p:spPr>
        <p:txBody>
          <a:bodyPr>
            <a:normAutofit fontScale="92500" lnSpcReduction="20000"/>
          </a:bodyPr>
          <a:lstStyle/>
          <a:p>
            <a:pPr marL="0" indent="0" algn="ctr">
              <a:lnSpc>
                <a:spcPct val="90000"/>
              </a:lnSpc>
              <a:buNone/>
            </a:pPr>
            <a:r>
              <a:rPr lang="en-US" sz="4400" dirty="0"/>
              <a:t>Cycling will be on Monday&amp; Wednesday beginning </a:t>
            </a:r>
          </a:p>
          <a:p>
            <a:pPr marL="0" indent="0" algn="ctr">
              <a:lnSpc>
                <a:spcPct val="90000"/>
              </a:lnSpc>
              <a:buNone/>
            </a:pPr>
            <a:r>
              <a:rPr lang="en-US" sz="4400" dirty="0"/>
              <a:t> September 27 </a:t>
            </a:r>
            <a:br>
              <a:rPr lang="en-US" sz="4400" dirty="0"/>
            </a:br>
            <a:r>
              <a:rPr lang="en-US" sz="4400" dirty="0"/>
              <a:t>4:00PM-5:15PM</a:t>
            </a:r>
          </a:p>
          <a:p>
            <a:pPr marL="0" indent="0" algn="ctr">
              <a:lnSpc>
                <a:spcPct val="90000"/>
              </a:lnSpc>
              <a:buNone/>
            </a:pPr>
            <a:r>
              <a:rPr lang="en-US" sz="4400" dirty="0"/>
              <a:t>Parents Meeting:  </a:t>
            </a:r>
          </a:p>
          <a:p>
            <a:pPr marL="0" indent="0" algn="ctr">
              <a:lnSpc>
                <a:spcPct val="90000"/>
              </a:lnSpc>
              <a:buNone/>
            </a:pPr>
            <a:r>
              <a:rPr lang="en-US" sz="4400" dirty="0"/>
              <a:t>Sept. 27 5:15</a:t>
            </a:r>
          </a:p>
          <a:p>
            <a:pPr marL="0" indent="0" algn="ctr">
              <a:lnSpc>
                <a:spcPct val="90000"/>
              </a:lnSpc>
              <a:buNone/>
            </a:pPr>
            <a:r>
              <a:rPr lang="en-US" sz="4400" dirty="0"/>
              <a:t>**** Full****</a:t>
            </a:r>
            <a:br>
              <a:rPr lang="en-US" sz="1600" dirty="0"/>
            </a:br>
            <a:endParaRPr lang="en-US" sz="1500" dirty="0"/>
          </a:p>
        </p:txBody>
      </p:sp>
      <p:pic>
        <p:nvPicPr>
          <p:cNvPr id="4" name="Picture 3">
            <a:extLst>
              <a:ext uri="{FF2B5EF4-FFF2-40B4-BE49-F238E27FC236}">
                <a16:creationId xmlns:a16="http://schemas.microsoft.com/office/drawing/2014/main" id="{7ACA1C52-D5FB-4D1B-B3D5-2BF3D31FF681}"/>
              </a:ext>
            </a:extLst>
          </p:cNvPr>
          <p:cNvPicPr>
            <a:picLocks noChangeAspect="1"/>
          </p:cNvPicPr>
          <p:nvPr/>
        </p:nvPicPr>
        <p:blipFill rotWithShape="1">
          <a:blip r:embed="rId2"/>
          <a:srcRect l="21108" r="18680" b="4"/>
          <a:stretch/>
        </p:blipFill>
        <p:spPr>
          <a:xfrm>
            <a:off x="8466138" y="2456989"/>
            <a:ext cx="2913062" cy="3628359"/>
          </a:xfrm>
          <a:prstGeom prst="roundRect">
            <a:avLst>
              <a:gd name="adj" fmla="val 3876"/>
            </a:avLst>
          </a:prstGeom>
          <a:ln>
            <a:solidFill>
              <a:schemeClr val="accent1"/>
            </a:solidFill>
          </a:ln>
          <a:effectLst/>
        </p:spPr>
      </p:pic>
    </p:spTree>
    <p:extLst>
      <p:ext uri="{BB962C8B-B14F-4D97-AF65-F5344CB8AC3E}">
        <p14:creationId xmlns:p14="http://schemas.microsoft.com/office/powerpoint/2010/main" val="1590828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6">
            <a:extLst>
              <a:ext uri="{FF2B5EF4-FFF2-40B4-BE49-F238E27FC236}">
                <a16:creationId xmlns:a16="http://schemas.microsoft.com/office/drawing/2014/main" id="{8EE457FF-670E-4EC1-ACD4-1173DA9A79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useBgFill="1">
        <p:nvSpPr>
          <p:cNvPr id="10" name="Rectangle 9">
            <a:extLst>
              <a:ext uri="{FF2B5EF4-FFF2-40B4-BE49-F238E27FC236}">
                <a16:creationId xmlns:a16="http://schemas.microsoft.com/office/drawing/2014/main" id="{089A69AF-D57B-49B4-886C-D4A5DC1944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ABDC08D-6093-4397-92D4-54D00E2BB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650724" y="650724"/>
            <a:ext cx="6858000" cy="5556552"/>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7611743D-3B15-B375-BC5C-0606384E1D23}"/>
              </a:ext>
            </a:extLst>
          </p:cNvPr>
          <p:cNvSpPr>
            <a:spLocks noGrp="1"/>
          </p:cNvSpPr>
          <p:nvPr>
            <p:ph type="title"/>
          </p:nvPr>
        </p:nvSpPr>
        <p:spPr>
          <a:xfrm>
            <a:off x="451515" y="1734857"/>
            <a:ext cx="3765483" cy="3388287"/>
          </a:xfrm>
        </p:spPr>
        <p:txBody>
          <a:bodyPr vert="horz" lIns="91440" tIns="45720" rIns="91440" bIns="45720" rtlCol="0" anchor="ctr">
            <a:normAutofit/>
          </a:bodyPr>
          <a:lstStyle/>
          <a:p>
            <a:r>
              <a:rPr lang="en-US" dirty="0"/>
              <a:t>Sports Physicals</a:t>
            </a:r>
            <a:endParaRPr lang="en-US"/>
          </a:p>
        </p:txBody>
      </p:sp>
      <p:sp>
        <p:nvSpPr>
          <p:cNvPr id="3" name="TextBox 2">
            <a:extLst>
              <a:ext uri="{FF2B5EF4-FFF2-40B4-BE49-F238E27FC236}">
                <a16:creationId xmlns:a16="http://schemas.microsoft.com/office/drawing/2014/main" id="{B1859B1B-B4BA-5F8C-A2B2-76BC3579A566}"/>
              </a:ext>
            </a:extLst>
          </p:cNvPr>
          <p:cNvSpPr txBox="1"/>
          <p:nvPr/>
        </p:nvSpPr>
        <p:spPr>
          <a:xfrm>
            <a:off x="5730240" y="978992"/>
            <a:ext cx="6329680" cy="4964607"/>
          </a:xfrm>
          <a:prstGeom prst="rect">
            <a:avLst/>
          </a:prstGeom>
          <a:effectLst/>
        </p:spPr>
        <p:txBody>
          <a:bodyPr vert="horz" lIns="91440" tIns="45720" rIns="91440" bIns="45720" rtlCol="0" anchor="ctr">
            <a:noAutofit/>
          </a:bodyPr>
          <a:lstStyle/>
          <a:p>
            <a:pPr marL="0" marR="0">
              <a:lnSpc>
                <a:spcPct val="90000"/>
              </a:lnSpc>
              <a:spcBef>
                <a:spcPct val="20000"/>
              </a:spcBef>
              <a:spcAft>
                <a:spcPts val="600"/>
              </a:spcAft>
              <a:buClr>
                <a:schemeClr val="accent1"/>
              </a:buClr>
            </a:pPr>
            <a:r>
              <a:rPr lang="en-US" sz="1600" dirty="0">
                <a:effectLst/>
              </a:rPr>
              <a:t>Dear Parents/ Guardians,</a:t>
            </a:r>
          </a:p>
          <a:p>
            <a:pPr marL="0" marR="0">
              <a:lnSpc>
                <a:spcPct val="90000"/>
              </a:lnSpc>
              <a:spcBef>
                <a:spcPct val="20000"/>
              </a:spcBef>
              <a:spcAft>
                <a:spcPts val="600"/>
              </a:spcAft>
              <a:buClr>
                <a:schemeClr val="accent1"/>
              </a:buClr>
              <a:buFont typeface="Wingdings 2" charset="2"/>
              <a:buChar char=""/>
            </a:pPr>
            <a:r>
              <a:rPr lang="en-US" sz="1600" dirty="0">
                <a:effectLst/>
              </a:rPr>
              <a:t>Houston Independent School District requires yearly physical examinations when students participate in school sports.  You may either have the exam complete by your personal physician or Dr. Howard from Better Days Chiropractor Clinic will provide exam at BCM Biotech Academy at Rusk.  If your child needs to have a sports physical completed at school, </a:t>
            </a:r>
            <a:r>
              <a:rPr lang="en-US" sz="1600" b="1" dirty="0">
                <a:effectLst/>
              </a:rPr>
              <a:t>please send in completed athletic forms along with $20.00 cash to Mrs. Schneider by Monday, September 11, 2024</a:t>
            </a:r>
            <a:r>
              <a:rPr lang="en-US" sz="1600" dirty="0">
                <a:effectLst/>
              </a:rPr>
              <a:t>.  </a:t>
            </a:r>
          </a:p>
          <a:p>
            <a:pPr marL="0" marR="0">
              <a:lnSpc>
                <a:spcPct val="90000"/>
              </a:lnSpc>
              <a:spcBef>
                <a:spcPct val="20000"/>
              </a:spcBef>
              <a:spcAft>
                <a:spcPts val="600"/>
              </a:spcAft>
              <a:buClr>
                <a:schemeClr val="accent1"/>
              </a:buClr>
            </a:pPr>
            <a:r>
              <a:rPr lang="en-US" sz="1600" dirty="0">
                <a:effectLst/>
              </a:rPr>
              <a:t> </a:t>
            </a:r>
          </a:p>
          <a:p>
            <a:pPr marL="0" marR="0">
              <a:lnSpc>
                <a:spcPct val="90000"/>
              </a:lnSpc>
              <a:spcBef>
                <a:spcPct val="20000"/>
              </a:spcBef>
              <a:spcAft>
                <a:spcPts val="600"/>
              </a:spcAft>
              <a:buClr>
                <a:schemeClr val="accent1"/>
              </a:buClr>
            </a:pPr>
            <a:r>
              <a:rPr lang="en-US" sz="1600" dirty="0">
                <a:effectLst/>
              </a:rPr>
              <a:t>Sports physicals will be completed on the following date:</a:t>
            </a:r>
          </a:p>
          <a:p>
            <a:pPr marL="0" marR="0">
              <a:lnSpc>
                <a:spcPct val="90000"/>
              </a:lnSpc>
              <a:spcBef>
                <a:spcPct val="20000"/>
              </a:spcBef>
              <a:spcAft>
                <a:spcPts val="600"/>
              </a:spcAft>
              <a:buClr>
                <a:schemeClr val="accent1"/>
              </a:buClr>
            </a:pPr>
            <a:r>
              <a:rPr lang="en-US" sz="1600" dirty="0">
                <a:effectLst/>
              </a:rPr>
              <a:t>Thursday, September 14, from 2:30pm-4:00pm.  </a:t>
            </a:r>
          </a:p>
          <a:p>
            <a:pPr marL="0" marR="0">
              <a:lnSpc>
                <a:spcPct val="90000"/>
              </a:lnSpc>
              <a:spcBef>
                <a:spcPct val="20000"/>
              </a:spcBef>
              <a:spcAft>
                <a:spcPts val="600"/>
              </a:spcAft>
              <a:buClr>
                <a:schemeClr val="accent1"/>
              </a:buClr>
            </a:pPr>
            <a:r>
              <a:rPr lang="en-US" sz="1600" dirty="0">
                <a:effectLst/>
              </a:rPr>
              <a:t> </a:t>
            </a:r>
          </a:p>
          <a:p>
            <a:pPr marL="0" marR="0">
              <a:lnSpc>
                <a:spcPct val="90000"/>
              </a:lnSpc>
              <a:spcBef>
                <a:spcPct val="20000"/>
              </a:spcBef>
              <a:spcAft>
                <a:spcPts val="600"/>
              </a:spcAft>
              <a:buClr>
                <a:schemeClr val="accent1"/>
              </a:buClr>
            </a:pPr>
            <a:r>
              <a:rPr lang="en-US" sz="1600" dirty="0">
                <a:effectLst/>
              </a:rPr>
              <a:t>All completed sports physicals will be due on Thursday, September 14, by 4:00PM.  Your child will not be able to participate in after school activities until their athletic packet has been turned in.  If you have any questions, please email me at </a:t>
            </a:r>
            <a:r>
              <a:rPr lang="en-US" sz="1600" u="sng" dirty="0">
                <a:effectLst/>
                <a:hlinkClick r:id="rId2"/>
              </a:rPr>
              <a:t>Lisa.Schneider@Houstonisd.org</a:t>
            </a:r>
            <a:r>
              <a:rPr lang="en-US" sz="1600" dirty="0">
                <a:effectLst/>
              </a:rPr>
              <a:t>. We are excited that your child is considering being part of our athletic after school programs for the upcoming 2023-2024 school year.  </a:t>
            </a:r>
          </a:p>
          <a:p>
            <a:pPr marL="0" marR="0">
              <a:lnSpc>
                <a:spcPct val="90000"/>
              </a:lnSpc>
              <a:spcBef>
                <a:spcPct val="20000"/>
              </a:spcBef>
              <a:spcAft>
                <a:spcPts val="600"/>
              </a:spcAft>
              <a:buClr>
                <a:schemeClr val="accent1"/>
              </a:buClr>
            </a:pPr>
            <a:endParaRPr lang="en-US" sz="1600" dirty="0">
              <a:effectLst/>
            </a:endParaRPr>
          </a:p>
          <a:p>
            <a:pPr marL="0" marR="0">
              <a:lnSpc>
                <a:spcPct val="90000"/>
              </a:lnSpc>
              <a:spcBef>
                <a:spcPct val="20000"/>
              </a:spcBef>
              <a:spcAft>
                <a:spcPts val="600"/>
              </a:spcAft>
              <a:buClr>
                <a:schemeClr val="accent1"/>
              </a:buClr>
            </a:pPr>
            <a:r>
              <a:rPr lang="en-US" sz="1600" dirty="0">
                <a:effectLst/>
              </a:rPr>
              <a:t>Sincerely, </a:t>
            </a:r>
          </a:p>
          <a:p>
            <a:pPr marL="0" marR="0">
              <a:lnSpc>
                <a:spcPct val="90000"/>
              </a:lnSpc>
              <a:spcBef>
                <a:spcPct val="20000"/>
              </a:spcBef>
              <a:spcAft>
                <a:spcPts val="600"/>
              </a:spcAft>
              <a:buClr>
                <a:schemeClr val="accent1"/>
              </a:buClr>
            </a:pPr>
            <a:r>
              <a:rPr lang="en-US" sz="1600" dirty="0">
                <a:effectLst/>
              </a:rPr>
              <a:t>Lisa Schneider</a:t>
            </a:r>
          </a:p>
        </p:txBody>
      </p:sp>
    </p:spTree>
    <p:extLst>
      <p:ext uri="{BB962C8B-B14F-4D97-AF65-F5344CB8AC3E}">
        <p14:creationId xmlns:p14="http://schemas.microsoft.com/office/powerpoint/2010/main" val="1871444239"/>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2DCA7-9850-4F69-B273-A0264C9FA0BB}"/>
              </a:ext>
            </a:extLst>
          </p:cNvPr>
          <p:cNvSpPr>
            <a:spLocks noGrp="1"/>
          </p:cNvSpPr>
          <p:nvPr>
            <p:ph type="title"/>
          </p:nvPr>
        </p:nvSpPr>
        <p:spPr>
          <a:xfrm>
            <a:off x="810000" y="447188"/>
            <a:ext cx="10571998" cy="970450"/>
          </a:xfrm>
        </p:spPr>
        <p:txBody>
          <a:bodyPr>
            <a:normAutofit fontScale="90000"/>
          </a:bodyPr>
          <a:lstStyle/>
          <a:p>
            <a:pPr algn="ctr"/>
            <a:r>
              <a:rPr lang="en-US" dirty="0"/>
              <a:t>Soccer</a:t>
            </a:r>
            <a:br>
              <a:rPr lang="en-US" dirty="0"/>
            </a:br>
            <a:r>
              <a:rPr lang="en-US" dirty="0"/>
              <a:t>Coaches: Mr. Munoz &amp; Mr. Sirias</a:t>
            </a:r>
          </a:p>
        </p:txBody>
      </p:sp>
      <p:sp>
        <p:nvSpPr>
          <p:cNvPr id="3" name="Content Placeholder 2">
            <a:extLst>
              <a:ext uri="{FF2B5EF4-FFF2-40B4-BE49-F238E27FC236}">
                <a16:creationId xmlns:a16="http://schemas.microsoft.com/office/drawing/2014/main" id="{68872279-D70F-40E3-BE83-35B09717B25D}"/>
              </a:ext>
            </a:extLst>
          </p:cNvPr>
          <p:cNvSpPr>
            <a:spLocks noGrp="1"/>
          </p:cNvSpPr>
          <p:nvPr>
            <p:ph idx="1"/>
          </p:nvPr>
        </p:nvSpPr>
        <p:spPr>
          <a:xfrm>
            <a:off x="818713" y="2413000"/>
            <a:ext cx="7199220" cy="3632200"/>
          </a:xfrm>
        </p:spPr>
        <p:txBody>
          <a:bodyPr>
            <a:normAutofit/>
          </a:bodyPr>
          <a:lstStyle/>
          <a:p>
            <a:pPr>
              <a:lnSpc>
                <a:spcPct val="90000"/>
              </a:lnSpc>
              <a:buFont typeface="Wingdings" panose="05000000000000000000" pitchFamily="2" charset="2"/>
              <a:buChar char="q"/>
            </a:pPr>
            <a:r>
              <a:rPr lang="en-US" dirty="0"/>
              <a:t>Boys will practice during flex period A once they begin</a:t>
            </a:r>
          </a:p>
          <a:p>
            <a:pPr>
              <a:lnSpc>
                <a:spcPct val="90000"/>
              </a:lnSpc>
              <a:buFont typeface="Wingdings" panose="05000000000000000000" pitchFamily="2" charset="2"/>
              <a:buChar char="q"/>
            </a:pPr>
            <a:endParaRPr lang="en-US" dirty="0"/>
          </a:p>
          <a:p>
            <a:pPr>
              <a:lnSpc>
                <a:spcPct val="90000"/>
              </a:lnSpc>
              <a:buFont typeface="Wingdings" panose="05000000000000000000" pitchFamily="2" charset="2"/>
              <a:buChar char="q"/>
            </a:pPr>
            <a:r>
              <a:rPr lang="en-US" dirty="0"/>
              <a:t>Girls will practice during flex period B once they begin</a:t>
            </a:r>
          </a:p>
          <a:p>
            <a:pPr>
              <a:lnSpc>
                <a:spcPct val="90000"/>
              </a:lnSpc>
            </a:pPr>
            <a:endParaRPr lang="en-US" dirty="0"/>
          </a:p>
          <a:p>
            <a:pPr>
              <a:lnSpc>
                <a:spcPct val="90000"/>
              </a:lnSpc>
            </a:pPr>
            <a:r>
              <a:rPr lang="en-US" dirty="0"/>
              <a:t>Try outs will be during:</a:t>
            </a:r>
          </a:p>
          <a:p>
            <a:pPr lvl="1">
              <a:lnSpc>
                <a:spcPct val="90000"/>
              </a:lnSpc>
            </a:pPr>
            <a:r>
              <a:rPr lang="en-US" dirty="0"/>
              <a:t>Boys:  Flex period A</a:t>
            </a:r>
          </a:p>
          <a:p>
            <a:pPr lvl="1">
              <a:lnSpc>
                <a:spcPct val="90000"/>
              </a:lnSpc>
            </a:pPr>
            <a:r>
              <a:rPr lang="en-US" dirty="0"/>
              <a:t>Girls: Flex period B</a:t>
            </a:r>
          </a:p>
          <a:p>
            <a:pPr>
              <a:lnSpc>
                <a:spcPct val="90000"/>
              </a:lnSpc>
            </a:pPr>
            <a:r>
              <a:rPr lang="en-US" dirty="0"/>
              <a:t>Tryouts will be during flex periods once they begin</a:t>
            </a:r>
          </a:p>
          <a:p>
            <a:pPr>
              <a:lnSpc>
                <a:spcPct val="90000"/>
              </a:lnSpc>
            </a:pPr>
            <a:r>
              <a:rPr lang="en-US" dirty="0"/>
              <a:t>After-school practices will be on </a:t>
            </a:r>
            <a:r>
              <a:rPr lang="en-US"/>
              <a:t>Fridays from 4-5PM. </a:t>
            </a:r>
            <a:r>
              <a:rPr lang="en-US" dirty="0"/>
              <a:t>First practice: TBD. </a:t>
            </a:r>
          </a:p>
          <a:p>
            <a:pPr>
              <a:lnSpc>
                <a:spcPct val="90000"/>
              </a:lnSpc>
            </a:pPr>
            <a:endParaRPr lang="en-US" dirty="0"/>
          </a:p>
        </p:txBody>
      </p:sp>
      <p:pic>
        <p:nvPicPr>
          <p:cNvPr id="6" name="Picture 5">
            <a:extLst>
              <a:ext uri="{FF2B5EF4-FFF2-40B4-BE49-F238E27FC236}">
                <a16:creationId xmlns:a16="http://schemas.microsoft.com/office/drawing/2014/main" id="{BFA3AD0B-A5D7-4518-8EA6-668F0B2F8C55}"/>
              </a:ext>
            </a:extLst>
          </p:cNvPr>
          <p:cNvPicPr>
            <a:picLocks noChangeAspect="1"/>
          </p:cNvPicPr>
          <p:nvPr/>
        </p:nvPicPr>
        <p:blipFill rotWithShape="1">
          <a:blip r:embed="rId2"/>
          <a:srcRect l="33796" r="12726" b="-1"/>
          <a:stretch/>
        </p:blipFill>
        <p:spPr>
          <a:xfrm>
            <a:off x="8466138" y="2413000"/>
            <a:ext cx="2915860" cy="3628362"/>
          </a:xfrm>
          <a:prstGeom prst="roundRect">
            <a:avLst>
              <a:gd name="adj" fmla="val 3876"/>
            </a:avLst>
          </a:prstGeom>
          <a:ln>
            <a:solidFill>
              <a:schemeClr val="accent1"/>
            </a:solidFill>
          </a:ln>
          <a:effectLst/>
        </p:spPr>
      </p:pic>
    </p:spTree>
    <p:extLst>
      <p:ext uri="{BB962C8B-B14F-4D97-AF65-F5344CB8AC3E}">
        <p14:creationId xmlns:p14="http://schemas.microsoft.com/office/powerpoint/2010/main" val="36931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D5867-E6E9-4C30-9782-DEAC75A5838F}"/>
              </a:ext>
            </a:extLst>
          </p:cNvPr>
          <p:cNvSpPr>
            <a:spLocks noGrp="1"/>
          </p:cNvSpPr>
          <p:nvPr>
            <p:ph type="title"/>
          </p:nvPr>
        </p:nvSpPr>
        <p:spPr>
          <a:xfrm>
            <a:off x="810000" y="447188"/>
            <a:ext cx="10571998" cy="1705462"/>
          </a:xfrm>
        </p:spPr>
        <p:txBody>
          <a:bodyPr>
            <a:noAutofit/>
          </a:bodyPr>
          <a:lstStyle/>
          <a:p>
            <a:pPr algn="ctr">
              <a:lnSpc>
                <a:spcPct val="90000"/>
              </a:lnSpc>
            </a:pPr>
            <a:r>
              <a:rPr lang="en-US" dirty="0"/>
              <a:t>Volleyball  </a:t>
            </a:r>
            <a:br>
              <a:rPr lang="en-US" dirty="0"/>
            </a:br>
            <a:r>
              <a:rPr lang="en-US" dirty="0"/>
              <a:t>Coach:  Mrs. Salazar</a:t>
            </a:r>
            <a:br>
              <a:rPr lang="en-US" dirty="0"/>
            </a:br>
            <a:endParaRPr lang="en-US" dirty="0"/>
          </a:p>
        </p:txBody>
      </p:sp>
      <p:sp>
        <p:nvSpPr>
          <p:cNvPr id="3" name="Content Placeholder 2">
            <a:extLst>
              <a:ext uri="{FF2B5EF4-FFF2-40B4-BE49-F238E27FC236}">
                <a16:creationId xmlns:a16="http://schemas.microsoft.com/office/drawing/2014/main" id="{07316C47-167A-47D3-A1B6-52AA3FBF637D}"/>
              </a:ext>
            </a:extLst>
          </p:cNvPr>
          <p:cNvSpPr>
            <a:spLocks noGrp="1"/>
          </p:cNvSpPr>
          <p:nvPr>
            <p:ph idx="1"/>
          </p:nvPr>
        </p:nvSpPr>
        <p:spPr>
          <a:xfrm>
            <a:off x="818713" y="2413000"/>
            <a:ext cx="7199220" cy="3632200"/>
          </a:xfrm>
        </p:spPr>
        <p:txBody>
          <a:bodyPr>
            <a:normAutofit/>
          </a:bodyPr>
          <a:lstStyle/>
          <a:p>
            <a:pPr>
              <a:buFont typeface="Courier New" panose="02070309020205020404" pitchFamily="49" charset="0"/>
              <a:buChar char="o"/>
            </a:pPr>
            <a:endParaRPr lang="en-US" sz="2400" dirty="0"/>
          </a:p>
          <a:p>
            <a:r>
              <a:rPr lang="en-US" sz="2400" dirty="0"/>
              <a:t>Tryout will be on Tuesday, September 26</a:t>
            </a:r>
          </a:p>
          <a:p>
            <a:r>
              <a:rPr lang="en-US" sz="2400" dirty="0"/>
              <a:t>Season will last until Tuesday, November 14</a:t>
            </a:r>
            <a:r>
              <a:rPr lang="en-US" sz="2400" baseline="30000" dirty="0"/>
              <a:t>th</a:t>
            </a:r>
            <a:r>
              <a:rPr lang="en-US" sz="2400" dirty="0"/>
              <a:t> </a:t>
            </a:r>
          </a:p>
          <a:p>
            <a:r>
              <a:rPr lang="en-US" sz="2400" dirty="0"/>
              <a:t>Monday’s &amp; Tuesday’s 4:00PM-5:00PM </a:t>
            </a:r>
          </a:p>
          <a:p>
            <a:r>
              <a:rPr lang="en-US" sz="2400" dirty="0"/>
              <a:t>Practice begins Monday, October 2 </a:t>
            </a:r>
          </a:p>
          <a:p>
            <a:r>
              <a:rPr lang="en-US" sz="2400" dirty="0"/>
              <a:t>Bring with you to practice:  knee pads, shorts, t-shirt, tennis shoes, water bottle &amp; snack</a:t>
            </a:r>
          </a:p>
        </p:txBody>
      </p:sp>
      <p:pic>
        <p:nvPicPr>
          <p:cNvPr id="4" name="Picture 3">
            <a:extLst>
              <a:ext uri="{FF2B5EF4-FFF2-40B4-BE49-F238E27FC236}">
                <a16:creationId xmlns:a16="http://schemas.microsoft.com/office/drawing/2014/main" id="{9AA0E938-45D3-4E8A-B637-392B554B780F}"/>
              </a:ext>
            </a:extLst>
          </p:cNvPr>
          <p:cNvPicPr>
            <a:picLocks noChangeAspect="1"/>
          </p:cNvPicPr>
          <p:nvPr/>
        </p:nvPicPr>
        <p:blipFill>
          <a:blip r:embed="rId2"/>
          <a:stretch>
            <a:fillRect/>
          </a:stretch>
        </p:blipFill>
        <p:spPr>
          <a:xfrm>
            <a:off x="8466138" y="2871093"/>
            <a:ext cx="2913062" cy="2800152"/>
          </a:xfrm>
          <a:prstGeom prst="roundRect">
            <a:avLst>
              <a:gd name="adj" fmla="val 3876"/>
            </a:avLst>
          </a:prstGeom>
          <a:ln>
            <a:solidFill>
              <a:schemeClr val="accent1"/>
            </a:solidFill>
          </a:ln>
          <a:effectLst/>
        </p:spPr>
      </p:pic>
    </p:spTree>
    <p:extLst>
      <p:ext uri="{BB962C8B-B14F-4D97-AF65-F5344CB8AC3E}">
        <p14:creationId xmlns:p14="http://schemas.microsoft.com/office/powerpoint/2010/main" val="2311838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510E9-A6EC-42D6-B23B-0A7AE1C1143E}"/>
              </a:ext>
            </a:extLst>
          </p:cNvPr>
          <p:cNvSpPr>
            <a:spLocks noGrp="1"/>
          </p:cNvSpPr>
          <p:nvPr>
            <p:ph type="title"/>
          </p:nvPr>
        </p:nvSpPr>
        <p:spPr>
          <a:xfrm>
            <a:off x="810000" y="447188"/>
            <a:ext cx="10571998" cy="970450"/>
          </a:xfrm>
        </p:spPr>
        <p:txBody>
          <a:bodyPr>
            <a:normAutofit fontScale="90000"/>
          </a:bodyPr>
          <a:lstStyle/>
          <a:p>
            <a:pPr algn="ctr"/>
            <a:r>
              <a:rPr lang="en-US" dirty="0"/>
              <a:t>Cheerleading</a:t>
            </a:r>
            <a:br>
              <a:rPr lang="en-US" dirty="0"/>
            </a:br>
            <a:r>
              <a:rPr lang="en-US" dirty="0"/>
              <a:t>Coach:  Ms. Jackson</a:t>
            </a:r>
          </a:p>
        </p:txBody>
      </p:sp>
      <p:sp>
        <p:nvSpPr>
          <p:cNvPr id="3" name="Content Placeholder 2">
            <a:extLst>
              <a:ext uri="{FF2B5EF4-FFF2-40B4-BE49-F238E27FC236}">
                <a16:creationId xmlns:a16="http://schemas.microsoft.com/office/drawing/2014/main" id="{AB3446C7-711E-4BC3-BEB1-894C8DBF2C0F}"/>
              </a:ext>
            </a:extLst>
          </p:cNvPr>
          <p:cNvSpPr>
            <a:spLocks noGrp="1"/>
          </p:cNvSpPr>
          <p:nvPr>
            <p:ph idx="1"/>
          </p:nvPr>
        </p:nvSpPr>
        <p:spPr>
          <a:xfrm>
            <a:off x="818713" y="2413000"/>
            <a:ext cx="5063927" cy="3632200"/>
          </a:xfrm>
        </p:spPr>
        <p:txBody>
          <a:bodyPr>
            <a:normAutofit/>
          </a:bodyPr>
          <a:lstStyle/>
          <a:p>
            <a:r>
              <a:rPr lang="en-US" sz="2400" dirty="0"/>
              <a:t>Begins:  September 19 </a:t>
            </a:r>
          </a:p>
          <a:p>
            <a:r>
              <a:rPr lang="en-US" sz="2400" dirty="0"/>
              <a:t>Tuesday and Thursday</a:t>
            </a:r>
          </a:p>
          <a:p>
            <a:r>
              <a:rPr lang="en-US" sz="2400" dirty="0"/>
              <a:t>4:00PM-5:15PM</a:t>
            </a:r>
          </a:p>
          <a:p>
            <a:r>
              <a:rPr lang="en-US" sz="2400" dirty="0"/>
              <a:t>Bring change of clothing, tennis shoes, water bottle and snack</a:t>
            </a:r>
          </a:p>
          <a:p>
            <a:endParaRPr lang="en-US" sz="1600" dirty="0"/>
          </a:p>
        </p:txBody>
      </p:sp>
      <p:pic>
        <p:nvPicPr>
          <p:cNvPr id="4" name="Picture 3">
            <a:extLst>
              <a:ext uri="{FF2B5EF4-FFF2-40B4-BE49-F238E27FC236}">
                <a16:creationId xmlns:a16="http://schemas.microsoft.com/office/drawing/2014/main" id="{F92D1A42-CF4A-42E3-B9BD-1B6348FA71B7}"/>
              </a:ext>
            </a:extLst>
          </p:cNvPr>
          <p:cNvPicPr>
            <a:picLocks noChangeAspect="1"/>
          </p:cNvPicPr>
          <p:nvPr/>
        </p:nvPicPr>
        <p:blipFill>
          <a:blip r:embed="rId2"/>
          <a:stretch>
            <a:fillRect/>
          </a:stretch>
        </p:blipFill>
        <p:spPr>
          <a:xfrm>
            <a:off x="6382356" y="2413000"/>
            <a:ext cx="3716338" cy="3716338"/>
          </a:xfrm>
          <a:prstGeom prst="roundRect">
            <a:avLst>
              <a:gd name="adj" fmla="val 3876"/>
            </a:avLst>
          </a:prstGeom>
          <a:ln>
            <a:solidFill>
              <a:schemeClr val="accent1"/>
            </a:solidFill>
          </a:ln>
          <a:effectLst/>
        </p:spPr>
      </p:pic>
    </p:spTree>
    <p:extLst>
      <p:ext uri="{BB962C8B-B14F-4D97-AF65-F5344CB8AC3E}">
        <p14:creationId xmlns:p14="http://schemas.microsoft.com/office/powerpoint/2010/main" val="2896091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E5FFC-97F6-4460-9749-786001EE064B}"/>
              </a:ext>
            </a:extLst>
          </p:cNvPr>
          <p:cNvSpPr>
            <a:spLocks noGrp="1"/>
          </p:cNvSpPr>
          <p:nvPr>
            <p:ph type="title"/>
          </p:nvPr>
        </p:nvSpPr>
        <p:spPr>
          <a:xfrm>
            <a:off x="810000" y="447188"/>
            <a:ext cx="10571998" cy="1442492"/>
          </a:xfrm>
        </p:spPr>
        <p:txBody>
          <a:bodyPr>
            <a:normAutofit fontScale="90000"/>
          </a:bodyPr>
          <a:lstStyle/>
          <a:p>
            <a:pPr algn="ctr">
              <a:lnSpc>
                <a:spcPct val="90000"/>
              </a:lnSpc>
            </a:pPr>
            <a:br>
              <a:rPr lang="en-US" sz="1000" dirty="0"/>
            </a:br>
            <a:br>
              <a:rPr lang="en-US" sz="1000" dirty="0"/>
            </a:br>
            <a:br>
              <a:rPr lang="en-US" sz="4900" dirty="0"/>
            </a:br>
            <a:r>
              <a:rPr lang="en-US" sz="4900" dirty="0"/>
              <a:t>Tennis</a:t>
            </a:r>
            <a:br>
              <a:rPr lang="en-US" sz="4900" dirty="0"/>
            </a:br>
            <a:r>
              <a:rPr lang="en-US" sz="4900" dirty="0"/>
              <a:t>	Coach:  Ms. Hernandez</a:t>
            </a:r>
            <a:br>
              <a:rPr lang="en-US" sz="1000" dirty="0"/>
            </a:br>
            <a:r>
              <a:rPr lang="en-US" sz="1000" dirty="0"/>
              <a:t>		</a:t>
            </a:r>
            <a:br>
              <a:rPr lang="en-US" sz="1000" dirty="0"/>
            </a:br>
            <a:endParaRPr lang="en-US" sz="1000" dirty="0"/>
          </a:p>
        </p:txBody>
      </p:sp>
      <p:pic>
        <p:nvPicPr>
          <p:cNvPr id="5" name="Picture 4">
            <a:extLst>
              <a:ext uri="{FF2B5EF4-FFF2-40B4-BE49-F238E27FC236}">
                <a16:creationId xmlns:a16="http://schemas.microsoft.com/office/drawing/2014/main" id="{992D9698-6FA4-0E2E-8143-817E01BC2AEA}"/>
              </a:ext>
            </a:extLst>
          </p:cNvPr>
          <p:cNvPicPr>
            <a:picLocks noChangeAspect="1"/>
          </p:cNvPicPr>
          <p:nvPr/>
        </p:nvPicPr>
        <p:blipFill rotWithShape="1">
          <a:blip r:embed="rId2"/>
          <a:srcRect l="12754" r="33871" b="-1"/>
          <a:stretch/>
        </p:blipFill>
        <p:spPr>
          <a:xfrm>
            <a:off x="960438" y="2413000"/>
            <a:ext cx="2913062" cy="3628362"/>
          </a:xfrm>
          <a:prstGeom prst="roundRect">
            <a:avLst>
              <a:gd name="adj" fmla="val 3876"/>
            </a:avLst>
          </a:prstGeom>
          <a:ln>
            <a:solidFill>
              <a:schemeClr val="accent1"/>
            </a:solidFill>
          </a:ln>
          <a:effectLst/>
        </p:spPr>
      </p:pic>
      <p:sp>
        <p:nvSpPr>
          <p:cNvPr id="3" name="Content Placeholder 2">
            <a:extLst>
              <a:ext uri="{FF2B5EF4-FFF2-40B4-BE49-F238E27FC236}">
                <a16:creationId xmlns:a16="http://schemas.microsoft.com/office/drawing/2014/main" id="{2DCF2559-0F13-4D8A-9921-5E6E3008C9CE}"/>
              </a:ext>
            </a:extLst>
          </p:cNvPr>
          <p:cNvSpPr>
            <a:spLocks noGrp="1"/>
          </p:cNvSpPr>
          <p:nvPr>
            <p:ph idx="1"/>
          </p:nvPr>
        </p:nvSpPr>
        <p:spPr>
          <a:xfrm>
            <a:off x="4330699" y="2413000"/>
            <a:ext cx="7052733" cy="3632200"/>
          </a:xfrm>
        </p:spPr>
        <p:txBody>
          <a:bodyPr>
            <a:normAutofit/>
          </a:bodyPr>
          <a:lstStyle/>
          <a:p>
            <a:pPr marL="0" indent="0">
              <a:buNone/>
            </a:pPr>
            <a:br>
              <a:rPr lang="en-US" dirty="0"/>
            </a:br>
            <a:endParaRPr lang="en-US" dirty="0"/>
          </a:p>
        </p:txBody>
      </p:sp>
      <p:sp>
        <p:nvSpPr>
          <p:cNvPr id="9" name="TextBox 8">
            <a:extLst>
              <a:ext uri="{FF2B5EF4-FFF2-40B4-BE49-F238E27FC236}">
                <a16:creationId xmlns:a16="http://schemas.microsoft.com/office/drawing/2014/main" id="{80C217E9-01A5-FD53-31EA-042B24BE82E7}"/>
              </a:ext>
            </a:extLst>
          </p:cNvPr>
          <p:cNvSpPr txBox="1"/>
          <p:nvPr/>
        </p:nvSpPr>
        <p:spPr>
          <a:xfrm>
            <a:off x="4330699" y="2967335"/>
            <a:ext cx="7509932" cy="3416320"/>
          </a:xfrm>
          <a:prstGeom prst="rect">
            <a:avLst/>
          </a:prstGeom>
          <a:noFill/>
        </p:spPr>
        <p:txBody>
          <a:bodyPr wrap="square">
            <a:spAutoFit/>
          </a:bodyPr>
          <a:lstStyle/>
          <a:p>
            <a:pPr marL="285750" indent="-285750">
              <a:buFont typeface="Wingdings" panose="05000000000000000000" pitchFamily="2" charset="2"/>
              <a:buChar char="q"/>
            </a:pPr>
            <a:r>
              <a:rPr lang="en-US" sz="3600" dirty="0"/>
              <a:t>September 21 –December 14 </a:t>
            </a:r>
          </a:p>
          <a:p>
            <a:pPr marL="285750" indent="-285750">
              <a:buFont typeface="Wingdings" panose="05000000000000000000" pitchFamily="2" charset="2"/>
              <a:buChar char="q"/>
            </a:pPr>
            <a:r>
              <a:rPr lang="en-US" sz="3600" dirty="0"/>
              <a:t>Thursday’s</a:t>
            </a:r>
          </a:p>
          <a:p>
            <a:pPr marL="285750" indent="-285750">
              <a:buFont typeface="Wingdings" panose="05000000000000000000" pitchFamily="2" charset="2"/>
              <a:buChar char="q"/>
            </a:pPr>
            <a:r>
              <a:rPr lang="en-US" sz="3600" dirty="0"/>
              <a:t>4:00PM-5:15PM</a:t>
            </a:r>
          </a:p>
          <a:p>
            <a:pPr marL="285750" indent="-285750">
              <a:buFont typeface="Wingdings" panose="05000000000000000000" pitchFamily="2" charset="2"/>
              <a:buChar char="q"/>
            </a:pPr>
            <a:r>
              <a:rPr lang="en-US" sz="3600" dirty="0"/>
              <a:t>Bring tennis shoes, change of clothing, water bottle and snack.  </a:t>
            </a:r>
          </a:p>
        </p:txBody>
      </p:sp>
    </p:spTree>
    <p:extLst>
      <p:ext uri="{BB962C8B-B14F-4D97-AF65-F5344CB8AC3E}">
        <p14:creationId xmlns:p14="http://schemas.microsoft.com/office/powerpoint/2010/main" val="3931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E5FFC-97F6-4460-9749-786001EE064B}"/>
              </a:ext>
            </a:extLst>
          </p:cNvPr>
          <p:cNvSpPr>
            <a:spLocks noGrp="1"/>
          </p:cNvSpPr>
          <p:nvPr>
            <p:ph type="title"/>
          </p:nvPr>
        </p:nvSpPr>
        <p:spPr>
          <a:xfrm>
            <a:off x="810000" y="447188"/>
            <a:ext cx="10571998" cy="1442492"/>
          </a:xfrm>
        </p:spPr>
        <p:txBody>
          <a:bodyPr>
            <a:normAutofit fontScale="90000"/>
          </a:bodyPr>
          <a:lstStyle/>
          <a:p>
            <a:pPr algn="ctr">
              <a:lnSpc>
                <a:spcPct val="90000"/>
              </a:lnSpc>
            </a:pPr>
            <a:br>
              <a:rPr lang="en-US" sz="1000" dirty="0"/>
            </a:br>
            <a:br>
              <a:rPr lang="en-US" sz="1000" dirty="0"/>
            </a:br>
            <a:br>
              <a:rPr lang="en-US" sz="4900" dirty="0"/>
            </a:br>
            <a:r>
              <a:rPr lang="en-US" sz="4900" dirty="0"/>
              <a:t>Brain STEM</a:t>
            </a:r>
            <a:br>
              <a:rPr lang="en-US" sz="4900" dirty="0"/>
            </a:br>
            <a:r>
              <a:rPr lang="en-US" sz="4900" dirty="0"/>
              <a:t>	Mr. Umeh</a:t>
            </a:r>
            <a:br>
              <a:rPr lang="en-US" sz="1000" dirty="0"/>
            </a:br>
            <a:r>
              <a:rPr lang="en-US" sz="1000" dirty="0"/>
              <a:t>		</a:t>
            </a:r>
            <a:br>
              <a:rPr lang="en-US" sz="1000" dirty="0"/>
            </a:br>
            <a:endParaRPr lang="en-US" sz="1000" dirty="0"/>
          </a:p>
        </p:txBody>
      </p:sp>
      <p:sp>
        <p:nvSpPr>
          <p:cNvPr id="3" name="Content Placeholder 2">
            <a:extLst>
              <a:ext uri="{FF2B5EF4-FFF2-40B4-BE49-F238E27FC236}">
                <a16:creationId xmlns:a16="http://schemas.microsoft.com/office/drawing/2014/main" id="{2DCF2559-0F13-4D8A-9921-5E6E3008C9CE}"/>
              </a:ext>
            </a:extLst>
          </p:cNvPr>
          <p:cNvSpPr>
            <a:spLocks noGrp="1"/>
          </p:cNvSpPr>
          <p:nvPr>
            <p:ph idx="1"/>
          </p:nvPr>
        </p:nvSpPr>
        <p:spPr>
          <a:xfrm>
            <a:off x="4330699" y="2413000"/>
            <a:ext cx="7052733" cy="3632200"/>
          </a:xfrm>
        </p:spPr>
        <p:txBody>
          <a:bodyPr>
            <a:normAutofit/>
          </a:bodyPr>
          <a:lstStyle/>
          <a:p>
            <a:pPr marL="0" indent="0">
              <a:buNone/>
            </a:pPr>
            <a:br>
              <a:rPr lang="en-US"/>
            </a:br>
            <a:endParaRPr lang="en-US" dirty="0"/>
          </a:p>
        </p:txBody>
      </p:sp>
      <p:sp>
        <p:nvSpPr>
          <p:cNvPr id="9" name="TextBox 8">
            <a:extLst>
              <a:ext uri="{FF2B5EF4-FFF2-40B4-BE49-F238E27FC236}">
                <a16:creationId xmlns:a16="http://schemas.microsoft.com/office/drawing/2014/main" id="{80C217E9-01A5-FD53-31EA-042B24BE82E7}"/>
              </a:ext>
            </a:extLst>
          </p:cNvPr>
          <p:cNvSpPr txBox="1"/>
          <p:nvPr/>
        </p:nvSpPr>
        <p:spPr>
          <a:xfrm>
            <a:off x="4330699" y="2967335"/>
            <a:ext cx="7509932" cy="2308324"/>
          </a:xfrm>
          <a:prstGeom prst="rect">
            <a:avLst/>
          </a:prstGeom>
          <a:noFill/>
        </p:spPr>
        <p:txBody>
          <a:bodyPr wrap="square">
            <a:spAutoFit/>
          </a:bodyPr>
          <a:lstStyle/>
          <a:p>
            <a:pPr marL="285750" indent="-285750">
              <a:buFont typeface="Wingdings" panose="05000000000000000000" pitchFamily="2" charset="2"/>
              <a:buChar char="q"/>
            </a:pPr>
            <a:r>
              <a:rPr lang="en-US" sz="3600" dirty="0"/>
              <a:t>September 19- end of school year </a:t>
            </a:r>
          </a:p>
          <a:p>
            <a:pPr marL="285750" indent="-285750">
              <a:buFont typeface="Wingdings" panose="05000000000000000000" pitchFamily="2" charset="2"/>
              <a:buChar char="q"/>
            </a:pPr>
            <a:r>
              <a:rPr lang="en-US" sz="3600" dirty="0"/>
              <a:t>Tuesday’s</a:t>
            </a:r>
          </a:p>
          <a:p>
            <a:pPr marL="285750" indent="-285750">
              <a:buFont typeface="Wingdings" panose="05000000000000000000" pitchFamily="2" charset="2"/>
              <a:buChar char="q"/>
            </a:pPr>
            <a:r>
              <a:rPr lang="en-US" sz="3600" dirty="0"/>
              <a:t>4:00PM-5:15PM</a:t>
            </a:r>
          </a:p>
        </p:txBody>
      </p:sp>
      <p:pic>
        <p:nvPicPr>
          <p:cNvPr id="4" name="Picture 3">
            <a:extLst>
              <a:ext uri="{FF2B5EF4-FFF2-40B4-BE49-F238E27FC236}">
                <a16:creationId xmlns:a16="http://schemas.microsoft.com/office/drawing/2014/main" id="{572F3B7E-51D0-CB19-32C3-5D0EE2D3E17B}"/>
              </a:ext>
            </a:extLst>
          </p:cNvPr>
          <p:cNvPicPr>
            <a:picLocks noChangeAspect="1"/>
          </p:cNvPicPr>
          <p:nvPr/>
        </p:nvPicPr>
        <p:blipFill>
          <a:blip r:embed="rId2"/>
          <a:stretch>
            <a:fillRect/>
          </a:stretch>
        </p:blipFill>
        <p:spPr>
          <a:xfrm>
            <a:off x="351369" y="2684135"/>
            <a:ext cx="3509010" cy="3509010"/>
          </a:xfrm>
          <a:prstGeom prst="rect">
            <a:avLst/>
          </a:prstGeom>
        </p:spPr>
      </p:pic>
    </p:spTree>
    <p:extLst>
      <p:ext uri="{BB962C8B-B14F-4D97-AF65-F5344CB8AC3E}">
        <p14:creationId xmlns:p14="http://schemas.microsoft.com/office/powerpoint/2010/main" val="17371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E5FFC-97F6-4460-9749-786001EE064B}"/>
              </a:ext>
            </a:extLst>
          </p:cNvPr>
          <p:cNvSpPr>
            <a:spLocks noGrp="1"/>
          </p:cNvSpPr>
          <p:nvPr>
            <p:ph type="title"/>
          </p:nvPr>
        </p:nvSpPr>
        <p:spPr>
          <a:xfrm>
            <a:off x="810000" y="447188"/>
            <a:ext cx="10571998" cy="1324462"/>
          </a:xfrm>
        </p:spPr>
        <p:txBody>
          <a:bodyPr>
            <a:normAutofit fontScale="90000"/>
          </a:bodyPr>
          <a:lstStyle/>
          <a:p>
            <a:pPr algn="ctr">
              <a:lnSpc>
                <a:spcPct val="90000"/>
              </a:lnSpc>
            </a:pPr>
            <a:br>
              <a:rPr lang="en-US" sz="1000" dirty="0"/>
            </a:br>
            <a:br>
              <a:rPr lang="en-US" sz="1000" dirty="0"/>
            </a:br>
            <a:br>
              <a:rPr lang="en-US" sz="1000" dirty="0"/>
            </a:br>
            <a:r>
              <a:rPr lang="en-US" dirty="0"/>
              <a:t>Dance </a:t>
            </a:r>
            <a:br>
              <a:rPr lang="en-US" dirty="0"/>
            </a:br>
            <a:r>
              <a:rPr lang="en-US" dirty="0"/>
              <a:t>	Coach:  Ms. Terry</a:t>
            </a:r>
            <a:br>
              <a:rPr lang="en-US" sz="1000" dirty="0"/>
            </a:br>
            <a:r>
              <a:rPr lang="en-US" sz="1000" dirty="0"/>
              <a:t>		</a:t>
            </a:r>
            <a:br>
              <a:rPr lang="en-US" sz="1000" dirty="0"/>
            </a:br>
            <a:endParaRPr lang="en-US" sz="1000" dirty="0"/>
          </a:p>
        </p:txBody>
      </p:sp>
      <p:sp>
        <p:nvSpPr>
          <p:cNvPr id="3" name="Content Placeholder 2">
            <a:extLst>
              <a:ext uri="{FF2B5EF4-FFF2-40B4-BE49-F238E27FC236}">
                <a16:creationId xmlns:a16="http://schemas.microsoft.com/office/drawing/2014/main" id="{2DCF2559-0F13-4D8A-9921-5E6E3008C9CE}"/>
              </a:ext>
            </a:extLst>
          </p:cNvPr>
          <p:cNvSpPr>
            <a:spLocks noGrp="1"/>
          </p:cNvSpPr>
          <p:nvPr>
            <p:ph idx="1"/>
          </p:nvPr>
        </p:nvSpPr>
        <p:spPr>
          <a:xfrm>
            <a:off x="4126827" y="2548647"/>
            <a:ext cx="6428694" cy="3310816"/>
          </a:xfrm>
        </p:spPr>
        <p:txBody>
          <a:bodyPr>
            <a:normAutofit/>
          </a:bodyPr>
          <a:lstStyle/>
          <a:p>
            <a:pPr marL="0" indent="0" defTabSz="416052">
              <a:spcAft>
                <a:spcPts val="546"/>
              </a:spcAft>
              <a:buNone/>
            </a:pPr>
            <a:br>
              <a:rPr lang="en-US" sz="1638" kern="1200">
                <a:solidFill>
                  <a:schemeClr val="tx1"/>
                </a:solidFill>
                <a:latin typeface="+mn-lt"/>
                <a:ea typeface="+mn-ea"/>
                <a:cs typeface="+mn-cs"/>
              </a:rPr>
            </a:br>
            <a:endParaRPr lang="en-US"/>
          </a:p>
        </p:txBody>
      </p:sp>
      <p:sp>
        <p:nvSpPr>
          <p:cNvPr id="9" name="TextBox 8">
            <a:extLst>
              <a:ext uri="{FF2B5EF4-FFF2-40B4-BE49-F238E27FC236}">
                <a16:creationId xmlns:a16="http://schemas.microsoft.com/office/drawing/2014/main" id="{80C217E9-01A5-FD53-31EA-042B24BE82E7}"/>
              </a:ext>
            </a:extLst>
          </p:cNvPr>
          <p:cNvSpPr txBox="1"/>
          <p:nvPr/>
        </p:nvSpPr>
        <p:spPr>
          <a:xfrm>
            <a:off x="3771900" y="2548646"/>
            <a:ext cx="8105775" cy="3847207"/>
          </a:xfrm>
          <a:prstGeom prst="rect">
            <a:avLst/>
          </a:prstGeom>
          <a:noFill/>
        </p:spPr>
        <p:txBody>
          <a:bodyPr wrap="square">
            <a:spAutoFit/>
          </a:bodyPr>
          <a:lstStyle/>
          <a:p>
            <a:pPr marL="260033" indent="-260033" defTabSz="416052">
              <a:spcAft>
                <a:spcPts val="600"/>
              </a:spcAft>
              <a:buFont typeface="Wingdings" panose="05000000000000000000" pitchFamily="2" charset="2"/>
              <a:buChar char="q"/>
            </a:pPr>
            <a:r>
              <a:rPr lang="en-US" sz="2800" kern="1200" dirty="0">
                <a:solidFill>
                  <a:schemeClr val="tx1"/>
                </a:solidFill>
                <a:latin typeface="+mn-lt"/>
                <a:ea typeface="+mn-ea"/>
                <a:cs typeface="+mn-cs"/>
              </a:rPr>
              <a:t>September 2</a:t>
            </a:r>
            <a:r>
              <a:rPr lang="en-US" sz="2800" dirty="0"/>
              <a:t>6-May 23</a:t>
            </a:r>
            <a:endParaRPr lang="en-US" sz="2800" kern="1200" dirty="0">
              <a:solidFill>
                <a:schemeClr val="tx1"/>
              </a:solidFill>
              <a:latin typeface="+mn-lt"/>
              <a:ea typeface="+mn-ea"/>
              <a:cs typeface="+mn-cs"/>
            </a:endParaRPr>
          </a:p>
          <a:p>
            <a:pPr marL="260033" indent="-260033" defTabSz="416052">
              <a:spcAft>
                <a:spcPts val="600"/>
              </a:spcAft>
              <a:buFont typeface="Wingdings" panose="05000000000000000000" pitchFamily="2" charset="2"/>
              <a:buChar char="q"/>
            </a:pPr>
            <a:r>
              <a:rPr lang="en-US" sz="2800" dirty="0"/>
              <a:t>Tuesday &amp; Thursday’s</a:t>
            </a:r>
            <a:endParaRPr lang="en-US" sz="2800" kern="1200" dirty="0">
              <a:solidFill>
                <a:schemeClr val="tx1"/>
              </a:solidFill>
              <a:latin typeface="+mn-lt"/>
              <a:ea typeface="+mn-ea"/>
              <a:cs typeface="+mn-cs"/>
            </a:endParaRPr>
          </a:p>
          <a:p>
            <a:pPr marL="260033" indent="-260033" defTabSz="416052">
              <a:spcAft>
                <a:spcPts val="600"/>
              </a:spcAft>
              <a:buFont typeface="Wingdings" panose="05000000000000000000" pitchFamily="2" charset="2"/>
              <a:buChar char="q"/>
            </a:pPr>
            <a:r>
              <a:rPr lang="en-US" sz="2800" kern="1200" dirty="0">
                <a:solidFill>
                  <a:schemeClr val="tx1"/>
                </a:solidFill>
                <a:latin typeface="+mn-lt"/>
                <a:ea typeface="+mn-ea"/>
                <a:cs typeface="+mn-cs"/>
              </a:rPr>
              <a:t>4:15PM-5:30PM</a:t>
            </a:r>
          </a:p>
          <a:p>
            <a:pPr marL="260033" indent="-260033" defTabSz="416052">
              <a:spcAft>
                <a:spcPts val="600"/>
              </a:spcAft>
              <a:buFont typeface="Wingdings" panose="05000000000000000000" pitchFamily="2" charset="2"/>
              <a:buChar char="q"/>
            </a:pPr>
            <a:r>
              <a:rPr lang="en-US" sz="2800" dirty="0"/>
              <a:t>Try-Outs</a:t>
            </a:r>
            <a:r>
              <a:rPr lang="en-US" sz="2800"/>
              <a:t>:  9/26-9/29 team </a:t>
            </a:r>
            <a:r>
              <a:rPr lang="en-US" sz="2800" dirty="0"/>
              <a:t>roster will be posted </a:t>
            </a:r>
            <a:r>
              <a:rPr lang="en-US" sz="2800"/>
              <a:t>on 10/2</a:t>
            </a:r>
            <a:endParaRPr lang="en-US" sz="2800" kern="1200" dirty="0">
              <a:solidFill>
                <a:schemeClr val="tx1"/>
              </a:solidFill>
              <a:latin typeface="+mn-lt"/>
              <a:ea typeface="+mn-ea"/>
              <a:cs typeface="+mn-cs"/>
            </a:endParaRPr>
          </a:p>
          <a:p>
            <a:pPr marL="260033" indent="-260033" defTabSz="416052">
              <a:spcAft>
                <a:spcPts val="600"/>
              </a:spcAft>
              <a:buFont typeface="Wingdings" panose="05000000000000000000" pitchFamily="2" charset="2"/>
              <a:buChar char="q"/>
            </a:pPr>
            <a:r>
              <a:rPr lang="en-US" sz="2800" dirty="0"/>
              <a:t>Need:  black top and black bottoms</a:t>
            </a:r>
            <a:r>
              <a:rPr lang="en-US" sz="2800" kern="1200" dirty="0">
                <a:solidFill>
                  <a:schemeClr val="tx1"/>
                </a:solidFill>
                <a:latin typeface="+mn-lt"/>
                <a:ea typeface="+mn-ea"/>
                <a:cs typeface="+mn-cs"/>
              </a:rPr>
              <a:t>, tennis shoes or dance shoes, </a:t>
            </a:r>
            <a:r>
              <a:rPr lang="en-US" sz="2800" dirty="0"/>
              <a:t>hair tied or pulled up, </a:t>
            </a:r>
            <a:r>
              <a:rPr lang="en-US" sz="2800" kern="1200" dirty="0">
                <a:solidFill>
                  <a:schemeClr val="tx1"/>
                </a:solidFill>
                <a:latin typeface="+mn-lt"/>
                <a:ea typeface="+mn-ea"/>
                <a:cs typeface="+mn-cs"/>
              </a:rPr>
              <a:t>snack and water bottle</a:t>
            </a:r>
          </a:p>
        </p:txBody>
      </p:sp>
      <p:pic>
        <p:nvPicPr>
          <p:cNvPr id="5" name="Picture 4">
            <a:extLst>
              <a:ext uri="{FF2B5EF4-FFF2-40B4-BE49-F238E27FC236}">
                <a16:creationId xmlns:a16="http://schemas.microsoft.com/office/drawing/2014/main" id="{8C3629DB-62D7-7E64-1FA3-0C6711917778}"/>
              </a:ext>
            </a:extLst>
          </p:cNvPr>
          <p:cNvPicPr>
            <a:picLocks noChangeAspect="1"/>
          </p:cNvPicPr>
          <p:nvPr/>
        </p:nvPicPr>
        <p:blipFill>
          <a:blip r:embed="rId2"/>
          <a:stretch>
            <a:fillRect/>
          </a:stretch>
        </p:blipFill>
        <p:spPr>
          <a:xfrm>
            <a:off x="0" y="3372459"/>
            <a:ext cx="3577228" cy="2273761"/>
          </a:xfrm>
          <a:prstGeom prst="rect">
            <a:avLst/>
          </a:prstGeom>
        </p:spPr>
      </p:pic>
    </p:spTree>
    <p:extLst>
      <p:ext uri="{BB962C8B-B14F-4D97-AF65-F5344CB8AC3E}">
        <p14:creationId xmlns:p14="http://schemas.microsoft.com/office/powerpoint/2010/main" val="3485920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E5FFC-97F6-4460-9749-786001EE064B}"/>
              </a:ext>
            </a:extLst>
          </p:cNvPr>
          <p:cNvSpPr>
            <a:spLocks noGrp="1"/>
          </p:cNvSpPr>
          <p:nvPr>
            <p:ph type="title"/>
          </p:nvPr>
        </p:nvSpPr>
        <p:spPr>
          <a:xfrm>
            <a:off x="810000" y="447188"/>
            <a:ext cx="10571998" cy="1324462"/>
          </a:xfrm>
        </p:spPr>
        <p:txBody>
          <a:bodyPr>
            <a:normAutofit fontScale="90000"/>
          </a:bodyPr>
          <a:lstStyle/>
          <a:p>
            <a:pPr algn="ctr">
              <a:lnSpc>
                <a:spcPct val="90000"/>
              </a:lnSpc>
            </a:pPr>
            <a:br>
              <a:rPr lang="en-US" sz="1000" dirty="0"/>
            </a:br>
            <a:br>
              <a:rPr lang="en-US" sz="1000" dirty="0"/>
            </a:br>
            <a:br>
              <a:rPr lang="en-US" sz="1000" dirty="0"/>
            </a:br>
            <a:r>
              <a:rPr lang="en-US" dirty="0"/>
              <a:t>Boxing Club </a:t>
            </a:r>
            <a:br>
              <a:rPr lang="en-US" dirty="0"/>
            </a:br>
            <a:r>
              <a:rPr lang="en-US" dirty="0"/>
              <a:t>	Coach:  Mr. Johnson</a:t>
            </a:r>
            <a:br>
              <a:rPr lang="en-US" sz="1000" dirty="0"/>
            </a:br>
            <a:r>
              <a:rPr lang="en-US" sz="1000" dirty="0"/>
              <a:t>		</a:t>
            </a:r>
            <a:br>
              <a:rPr lang="en-US" sz="1000" dirty="0"/>
            </a:br>
            <a:endParaRPr lang="en-US" sz="1000" dirty="0"/>
          </a:p>
        </p:txBody>
      </p:sp>
      <p:sp>
        <p:nvSpPr>
          <p:cNvPr id="3" name="Content Placeholder 2">
            <a:extLst>
              <a:ext uri="{FF2B5EF4-FFF2-40B4-BE49-F238E27FC236}">
                <a16:creationId xmlns:a16="http://schemas.microsoft.com/office/drawing/2014/main" id="{2DCF2559-0F13-4D8A-9921-5E6E3008C9CE}"/>
              </a:ext>
            </a:extLst>
          </p:cNvPr>
          <p:cNvSpPr>
            <a:spLocks noGrp="1"/>
          </p:cNvSpPr>
          <p:nvPr>
            <p:ph idx="1"/>
          </p:nvPr>
        </p:nvSpPr>
        <p:spPr>
          <a:xfrm>
            <a:off x="4126827" y="2548647"/>
            <a:ext cx="6428694" cy="3310816"/>
          </a:xfrm>
        </p:spPr>
        <p:txBody>
          <a:bodyPr>
            <a:normAutofit/>
          </a:bodyPr>
          <a:lstStyle/>
          <a:p>
            <a:pPr marL="0" indent="0" defTabSz="416052">
              <a:spcAft>
                <a:spcPts val="546"/>
              </a:spcAft>
              <a:buNone/>
            </a:pPr>
            <a:br>
              <a:rPr lang="en-US" sz="1638" kern="1200">
                <a:solidFill>
                  <a:schemeClr val="tx1"/>
                </a:solidFill>
                <a:latin typeface="+mn-lt"/>
                <a:ea typeface="+mn-ea"/>
                <a:cs typeface="+mn-cs"/>
              </a:rPr>
            </a:br>
            <a:endParaRPr lang="en-US"/>
          </a:p>
        </p:txBody>
      </p:sp>
      <p:sp>
        <p:nvSpPr>
          <p:cNvPr id="9" name="TextBox 8">
            <a:extLst>
              <a:ext uri="{FF2B5EF4-FFF2-40B4-BE49-F238E27FC236}">
                <a16:creationId xmlns:a16="http://schemas.microsoft.com/office/drawing/2014/main" id="{80C217E9-01A5-FD53-31EA-042B24BE82E7}"/>
              </a:ext>
            </a:extLst>
          </p:cNvPr>
          <p:cNvSpPr txBox="1"/>
          <p:nvPr/>
        </p:nvSpPr>
        <p:spPr>
          <a:xfrm>
            <a:off x="3718560" y="2092960"/>
            <a:ext cx="7878513" cy="4433008"/>
          </a:xfrm>
          <a:prstGeom prst="rect">
            <a:avLst/>
          </a:prstGeom>
          <a:noFill/>
        </p:spPr>
        <p:txBody>
          <a:bodyPr wrap="square">
            <a:spAutoFit/>
          </a:bodyPr>
          <a:lstStyle/>
          <a:p>
            <a:pPr marL="260033" indent="-260033" defTabSz="416052">
              <a:spcAft>
                <a:spcPts val="600"/>
              </a:spcAft>
              <a:buFont typeface="Wingdings" panose="05000000000000000000" pitchFamily="2" charset="2"/>
              <a:buChar char="q"/>
            </a:pPr>
            <a:r>
              <a:rPr lang="en-US" sz="3276" kern="1200" dirty="0">
                <a:solidFill>
                  <a:schemeClr val="tx1"/>
                </a:solidFill>
                <a:latin typeface="+mn-lt"/>
                <a:ea typeface="+mn-ea"/>
                <a:cs typeface="+mn-cs"/>
              </a:rPr>
              <a:t>September </a:t>
            </a:r>
            <a:r>
              <a:rPr lang="en-US" sz="3276" dirty="0"/>
              <a:t>19-May 23</a:t>
            </a:r>
            <a:endParaRPr lang="en-US" sz="3276" kern="1200" dirty="0">
              <a:solidFill>
                <a:schemeClr val="tx1"/>
              </a:solidFill>
              <a:latin typeface="+mn-lt"/>
              <a:ea typeface="+mn-ea"/>
              <a:cs typeface="+mn-cs"/>
            </a:endParaRPr>
          </a:p>
          <a:p>
            <a:pPr marL="260033" indent="-260033" defTabSz="416052">
              <a:spcAft>
                <a:spcPts val="600"/>
              </a:spcAft>
              <a:buFont typeface="Wingdings" panose="05000000000000000000" pitchFamily="2" charset="2"/>
              <a:buChar char="q"/>
            </a:pPr>
            <a:r>
              <a:rPr lang="en-US" sz="3276" dirty="0"/>
              <a:t>Tuesday &amp; Thursday’s</a:t>
            </a:r>
            <a:endParaRPr lang="en-US" sz="3276" kern="1200" dirty="0">
              <a:solidFill>
                <a:schemeClr val="tx1"/>
              </a:solidFill>
              <a:latin typeface="+mn-lt"/>
              <a:ea typeface="+mn-ea"/>
              <a:cs typeface="+mn-cs"/>
            </a:endParaRPr>
          </a:p>
          <a:p>
            <a:pPr marL="260033" indent="-260033" defTabSz="416052">
              <a:spcAft>
                <a:spcPts val="600"/>
              </a:spcAft>
              <a:buFont typeface="Wingdings" panose="05000000000000000000" pitchFamily="2" charset="2"/>
              <a:buChar char="q"/>
            </a:pPr>
            <a:r>
              <a:rPr lang="en-US" sz="3276" kern="1200" dirty="0">
                <a:solidFill>
                  <a:schemeClr val="tx1"/>
                </a:solidFill>
                <a:latin typeface="+mn-lt"/>
                <a:ea typeface="+mn-ea"/>
                <a:cs typeface="+mn-cs"/>
              </a:rPr>
              <a:t>4:00PM-5:00PM</a:t>
            </a:r>
          </a:p>
          <a:p>
            <a:pPr marL="260033" indent="-260033" defTabSz="416052">
              <a:spcAft>
                <a:spcPts val="600"/>
              </a:spcAft>
              <a:buFont typeface="Wingdings" panose="05000000000000000000" pitchFamily="2" charset="2"/>
              <a:buChar char="q"/>
            </a:pPr>
            <a:r>
              <a:rPr lang="en-US" sz="3276" kern="1200" dirty="0">
                <a:solidFill>
                  <a:schemeClr val="tx1"/>
                </a:solidFill>
                <a:latin typeface="+mn-lt"/>
                <a:ea typeface="+mn-ea"/>
                <a:cs typeface="+mn-cs"/>
              </a:rPr>
              <a:t>Bring a change of clothing, tennis shoes, boxing gloves, </a:t>
            </a:r>
            <a:r>
              <a:rPr lang="en-US" sz="3276" dirty="0"/>
              <a:t>hand wraps, s</a:t>
            </a:r>
            <a:r>
              <a:rPr lang="en-US" sz="3276" kern="1200" dirty="0">
                <a:solidFill>
                  <a:schemeClr val="tx1"/>
                </a:solidFill>
                <a:latin typeface="+mn-lt"/>
                <a:ea typeface="+mn-ea"/>
                <a:cs typeface="+mn-cs"/>
              </a:rPr>
              <a:t>nack and water bottle</a:t>
            </a:r>
          </a:p>
          <a:p>
            <a:pPr marL="260033" indent="-260033" defTabSz="416052">
              <a:spcAft>
                <a:spcPts val="600"/>
              </a:spcAft>
              <a:buFont typeface="Wingdings" panose="05000000000000000000" pitchFamily="2" charset="2"/>
              <a:buChar char="q"/>
            </a:pPr>
            <a:r>
              <a:rPr lang="en-US" sz="3276" dirty="0"/>
              <a:t>**There will be no actually boxing in class.  This is a workout class.</a:t>
            </a:r>
            <a:endParaRPr lang="en-US" sz="3600" dirty="0"/>
          </a:p>
        </p:txBody>
      </p:sp>
      <p:pic>
        <p:nvPicPr>
          <p:cNvPr id="4" name="Picture 3">
            <a:extLst>
              <a:ext uri="{FF2B5EF4-FFF2-40B4-BE49-F238E27FC236}">
                <a16:creationId xmlns:a16="http://schemas.microsoft.com/office/drawing/2014/main" id="{1852B646-3B8A-F3E3-E49B-AA9F92D05CF5}"/>
              </a:ext>
            </a:extLst>
          </p:cNvPr>
          <p:cNvPicPr>
            <a:picLocks noChangeAspect="1"/>
          </p:cNvPicPr>
          <p:nvPr/>
        </p:nvPicPr>
        <p:blipFill>
          <a:blip r:embed="rId2"/>
          <a:stretch>
            <a:fillRect/>
          </a:stretch>
        </p:blipFill>
        <p:spPr>
          <a:xfrm>
            <a:off x="355600" y="3213100"/>
            <a:ext cx="2956560" cy="2374900"/>
          </a:xfrm>
          <a:prstGeom prst="rect">
            <a:avLst/>
          </a:prstGeom>
        </p:spPr>
      </p:pic>
    </p:spTree>
    <p:extLst>
      <p:ext uri="{BB962C8B-B14F-4D97-AF65-F5344CB8AC3E}">
        <p14:creationId xmlns:p14="http://schemas.microsoft.com/office/powerpoint/2010/main" val="408908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266</TotalTime>
  <Words>726</Words>
  <Application>Microsoft Office PowerPoint</Application>
  <PresentationFormat>Widescreen</PresentationFormat>
  <Paragraphs>84</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Calibri</vt:lpstr>
      <vt:lpstr>Century Gothic</vt:lpstr>
      <vt:lpstr>Courier New</vt:lpstr>
      <vt:lpstr>Wingdings</vt:lpstr>
      <vt:lpstr>Wingdings 2</vt:lpstr>
      <vt:lpstr>Quotable</vt:lpstr>
      <vt:lpstr>PowerPoint Presentation</vt:lpstr>
      <vt:lpstr>Sports Physicals</vt:lpstr>
      <vt:lpstr>Soccer Coaches: Mr. Munoz &amp; Mr. Sirias</vt:lpstr>
      <vt:lpstr>Volleyball   Coach:  Mrs. Salazar </vt:lpstr>
      <vt:lpstr>Cheerleading Coach:  Ms. Jackson</vt:lpstr>
      <vt:lpstr>   Tennis  Coach:  Ms. Hernandez    </vt:lpstr>
      <vt:lpstr>   Brain STEM  Mr. Umeh    </vt:lpstr>
      <vt:lpstr>   Dance   Coach:  Ms. Terry    </vt:lpstr>
      <vt:lpstr>   Boxing Club   Coach:  Mr. Johnson    </vt:lpstr>
      <vt:lpstr>   Robotics  Sponsors:  Situka, Sirias, Hernandez, Feuk, Colangoy    </vt:lpstr>
      <vt:lpstr>   Flag Football   Coaches: Bakare, Pulu, Tolbert     </vt:lpstr>
      <vt:lpstr>   Houston 5K Practice and Run  Coaches:  Mrs. Schneider &amp; Mr. Munoz    </vt:lpstr>
      <vt:lpstr>   BCM Cycling Team  Coaches:  Mrs. Schneider, Ms. Edwards, Mr. Feuk, Ms. DeLaRosa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Schneider, Lisa M</dc:creator>
  <cp:lastModifiedBy>Emler, Isaac L</cp:lastModifiedBy>
  <cp:revision>4</cp:revision>
  <cp:lastPrinted>2023-09-01T13:46:52Z</cp:lastPrinted>
  <dcterms:created xsi:type="dcterms:W3CDTF">2019-09-06T13:38:06Z</dcterms:created>
  <dcterms:modified xsi:type="dcterms:W3CDTF">2023-09-07T17:03:18Z</dcterms:modified>
</cp:coreProperties>
</file>